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3" r:id="rId3"/>
    <p:sldId id="257" r:id="rId4"/>
    <p:sldId id="258" r:id="rId5"/>
    <p:sldId id="259" r:id="rId6"/>
    <p:sldId id="264" r:id="rId7"/>
    <p:sldId id="265" r:id="rId8"/>
    <p:sldId id="260" r:id="rId9"/>
    <p:sldId id="261" r:id="rId10"/>
    <p:sldId id="268" r:id="rId11"/>
    <p:sldId id="269" r:id="rId12"/>
    <p:sldId id="270" r:id="rId13"/>
    <p:sldId id="266" r:id="rId14"/>
    <p:sldId id="274" r:id="rId15"/>
    <p:sldId id="267"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6"/>
  </p:normalViewPr>
  <p:slideViewPr>
    <p:cSldViewPr snapToGrid="0" snapToObjects="1">
      <p:cViewPr>
        <p:scale>
          <a:sx n="90" d="100"/>
          <a:sy n="90" d="100"/>
        </p:scale>
        <p:origin x="896"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69A2D3-CC26-244C-B4BD-272E92841764}" type="doc">
      <dgm:prSet loTypeId="urn:microsoft.com/office/officeart/2005/8/layout/hProcess6" loCatId="" qsTypeId="urn:microsoft.com/office/officeart/2005/8/quickstyle/simple1" qsCatId="simple" csTypeId="urn:microsoft.com/office/officeart/2005/8/colors/accent1_2" csCatId="accent1" phldr="1"/>
      <dgm:spPr/>
      <dgm:t>
        <a:bodyPr/>
        <a:lstStyle/>
        <a:p>
          <a:endParaRPr lang="en-US"/>
        </a:p>
      </dgm:t>
    </dgm:pt>
    <dgm:pt modelId="{0E3C2A1F-1BFD-C54C-B9C2-204DBDDCFE55}">
      <dgm:prSet phldrT="[Text]" custT="1"/>
      <dgm:spPr/>
      <dgm:t>
        <a:bodyPr/>
        <a:lstStyle/>
        <a:p>
          <a:r>
            <a:rPr lang="en-US" sz="2400" dirty="0"/>
            <a:t>50 Reduced Features</a:t>
          </a:r>
        </a:p>
      </dgm:t>
    </dgm:pt>
    <dgm:pt modelId="{3144BC74-FEAB-AE4E-ADE6-752D2DA58486}" type="parTrans" cxnId="{7825F2BC-B343-F646-A190-4A609545580B}">
      <dgm:prSet/>
      <dgm:spPr/>
      <dgm:t>
        <a:bodyPr/>
        <a:lstStyle/>
        <a:p>
          <a:endParaRPr lang="en-US"/>
        </a:p>
      </dgm:t>
    </dgm:pt>
    <dgm:pt modelId="{6704D441-C11C-BA44-81E0-DB4D05F0B9C2}" type="sibTrans" cxnId="{7825F2BC-B343-F646-A190-4A609545580B}">
      <dgm:prSet/>
      <dgm:spPr/>
      <dgm:t>
        <a:bodyPr/>
        <a:lstStyle/>
        <a:p>
          <a:endParaRPr lang="en-US"/>
        </a:p>
      </dgm:t>
    </dgm:pt>
    <dgm:pt modelId="{98FE072C-52F8-374C-A054-202FB27008FC}">
      <dgm:prSet phldrT="[Text]" custT="1"/>
      <dgm:spPr/>
      <dgm:t>
        <a:bodyPr/>
        <a:lstStyle/>
        <a:p>
          <a:r>
            <a:rPr lang="en-US" sz="2000" dirty="0"/>
            <a:t>KMEANS</a:t>
          </a:r>
        </a:p>
      </dgm:t>
    </dgm:pt>
    <dgm:pt modelId="{A0580254-DFA3-1F43-8A84-F687B3E1465C}" type="parTrans" cxnId="{A876DE55-8559-AD40-95D6-E60FF6D94F17}">
      <dgm:prSet/>
      <dgm:spPr/>
      <dgm:t>
        <a:bodyPr/>
        <a:lstStyle/>
        <a:p>
          <a:endParaRPr lang="en-US"/>
        </a:p>
      </dgm:t>
    </dgm:pt>
    <dgm:pt modelId="{34025A8A-6898-EE43-9816-7CAC5FDEA73B}" type="sibTrans" cxnId="{A876DE55-8559-AD40-95D6-E60FF6D94F17}">
      <dgm:prSet/>
      <dgm:spPr/>
      <dgm:t>
        <a:bodyPr/>
        <a:lstStyle/>
        <a:p>
          <a:endParaRPr lang="en-US"/>
        </a:p>
      </dgm:t>
    </dgm:pt>
    <dgm:pt modelId="{F1DDC57F-FB7B-AB41-8F0D-9AB28ACD1792}">
      <dgm:prSet phldrT="[Text]"/>
      <dgm:spPr/>
      <dgm:t>
        <a:bodyPr/>
        <a:lstStyle/>
        <a:p>
          <a:r>
            <a:rPr lang="en-US" dirty="0"/>
            <a:t>18 Clusters</a:t>
          </a:r>
        </a:p>
      </dgm:t>
    </dgm:pt>
    <dgm:pt modelId="{D07ECAB3-82F0-3145-8C77-8E2D34E55702}" type="parTrans" cxnId="{76E08AE3-362A-A640-856E-8A97C09095EB}">
      <dgm:prSet/>
      <dgm:spPr/>
      <dgm:t>
        <a:bodyPr/>
        <a:lstStyle/>
        <a:p>
          <a:endParaRPr lang="en-US"/>
        </a:p>
      </dgm:t>
    </dgm:pt>
    <dgm:pt modelId="{BCCEC4E2-15F4-E542-999D-4870D3070F0D}" type="sibTrans" cxnId="{76E08AE3-362A-A640-856E-8A97C09095EB}">
      <dgm:prSet/>
      <dgm:spPr/>
      <dgm:t>
        <a:bodyPr/>
        <a:lstStyle/>
        <a:p>
          <a:endParaRPr lang="en-US"/>
        </a:p>
      </dgm:t>
    </dgm:pt>
    <dgm:pt modelId="{24791649-5E52-B54A-9637-062D3ED6DF65}">
      <dgm:prSet phldrT="[Text]" custT="1"/>
      <dgm:spPr/>
      <dgm:t>
        <a:bodyPr/>
        <a:lstStyle/>
        <a:p>
          <a:r>
            <a:rPr lang="en-US" sz="5400" dirty="0"/>
            <a:t>LSI</a:t>
          </a:r>
          <a:endParaRPr lang="en-US" sz="2100" dirty="0"/>
        </a:p>
      </dgm:t>
    </dgm:pt>
    <dgm:pt modelId="{91520B00-FD79-074B-8779-D751E1942294}" type="sibTrans" cxnId="{1E04D588-1596-1946-9159-B8FFD78B9DB6}">
      <dgm:prSet/>
      <dgm:spPr/>
      <dgm:t>
        <a:bodyPr/>
        <a:lstStyle/>
        <a:p>
          <a:endParaRPr lang="en-US"/>
        </a:p>
      </dgm:t>
    </dgm:pt>
    <dgm:pt modelId="{614E1C96-DDD9-EC4E-97CA-4457C545863B}" type="parTrans" cxnId="{1E04D588-1596-1946-9159-B8FFD78B9DB6}">
      <dgm:prSet/>
      <dgm:spPr/>
      <dgm:t>
        <a:bodyPr/>
        <a:lstStyle/>
        <a:p>
          <a:endParaRPr lang="en-US"/>
        </a:p>
      </dgm:t>
    </dgm:pt>
    <dgm:pt modelId="{FB6F4590-4401-9345-8FC5-61A01CE64600}" type="pres">
      <dgm:prSet presAssocID="{7769A2D3-CC26-244C-B4BD-272E92841764}" presName="theList" presStyleCnt="0">
        <dgm:presLayoutVars>
          <dgm:dir/>
          <dgm:animLvl val="lvl"/>
          <dgm:resizeHandles val="exact"/>
        </dgm:presLayoutVars>
      </dgm:prSet>
      <dgm:spPr/>
    </dgm:pt>
    <dgm:pt modelId="{FE25FE98-0030-DD40-B921-F4C01489D046}" type="pres">
      <dgm:prSet presAssocID="{24791649-5E52-B54A-9637-062D3ED6DF65}" presName="compNode" presStyleCnt="0"/>
      <dgm:spPr/>
    </dgm:pt>
    <dgm:pt modelId="{FDD03919-804B-1A4F-82CB-1788E3E9C315}" type="pres">
      <dgm:prSet presAssocID="{24791649-5E52-B54A-9637-062D3ED6DF65}" presName="noGeometry" presStyleCnt="0"/>
      <dgm:spPr/>
    </dgm:pt>
    <dgm:pt modelId="{CFD574DE-5FBA-D849-98BF-C8E0AC92E605}" type="pres">
      <dgm:prSet presAssocID="{24791649-5E52-B54A-9637-062D3ED6DF65}" presName="childTextVisible" presStyleLbl="bgAccFollowNode1" presStyleIdx="0" presStyleCnt="2" custScaleX="117720" custLinFactNeighborX="21731" custLinFactNeighborY="1832">
        <dgm:presLayoutVars>
          <dgm:bulletEnabled val="1"/>
        </dgm:presLayoutVars>
      </dgm:prSet>
      <dgm:spPr/>
    </dgm:pt>
    <dgm:pt modelId="{CB822410-9888-3042-B010-878B20ECA47B}" type="pres">
      <dgm:prSet presAssocID="{24791649-5E52-B54A-9637-062D3ED6DF65}" presName="childTextHidden" presStyleLbl="bgAccFollowNode1" presStyleIdx="0" presStyleCnt="2"/>
      <dgm:spPr/>
    </dgm:pt>
    <dgm:pt modelId="{B324B13F-18B8-C448-B149-9FD82370A128}" type="pres">
      <dgm:prSet presAssocID="{24791649-5E52-B54A-9637-062D3ED6DF65}" presName="parentText" presStyleLbl="node1" presStyleIdx="0" presStyleCnt="2" custLinFactNeighborX="37655" custLinFactNeighborY="4751">
        <dgm:presLayoutVars>
          <dgm:chMax val="1"/>
          <dgm:bulletEnabled val="1"/>
        </dgm:presLayoutVars>
      </dgm:prSet>
      <dgm:spPr/>
    </dgm:pt>
    <dgm:pt modelId="{698BC1AD-5171-5547-BE55-59ADC2261F0F}" type="pres">
      <dgm:prSet presAssocID="{24791649-5E52-B54A-9637-062D3ED6DF65}" presName="aSpace" presStyleCnt="0"/>
      <dgm:spPr/>
    </dgm:pt>
    <dgm:pt modelId="{C42DD09D-F33F-B747-A730-5A23BEBA6F1D}" type="pres">
      <dgm:prSet presAssocID="{98FE072C-52F8-374C-A054-202FB27008FC}" presName="compNode" presStyleCnt="0"/>
      <dgm:spPr/>
    </dgm:pt>
    <dgm:pt modelId="{B04429BE-A972-C84A-9AD4-39E51C7DE3F5}" type="pres">
      <dgm:prSet presAssocID="{98FE072C-52F8-374C-A054-202FB27008FC}" presName="noGeometry" presStyleCnt="0"/>
      <dgm:spPr/>
    </dgm:pt>
    <dgm:pt modelId="{B46B4DFE-78F0-D641-AA78-21528904F1D5}" type="pres">
      <dgm:prSet presAssocID="{98FE072C-52F8-374C-A054-202FB27008FC}" presName="childTextVisible" presStyleLbl="bgAccFollowNode1" presStyleIdx="1" presStyleCnt="2">
        <dgm:presLayoutVars>
          <dgm:bulletEnabled val="1"/>
        </dgm:presLayoutVars>
      </dgm:prSet>
      <dgm:spPr/>
    </dgm:pt>
    <dgm:pt modelId="{0ECB649C-ED44-0647-B88D-C2FE8DE55798}" type="pres">
      <dgm:prSet presAssocID="{98FE072C-52F8-374C-A054-202FB27008FC}" presName="childTextHidden" presStyleLbl="bgAccFollowNode1" presStyleIdx="1" presStyleCnt="2"/>
      <dgm:spPr/>
    </dgm:pt>
    <dgm:pt modelId="{614091D7-51BF-B945-86F9-70021877E546}" type="pres">
      <dgm:prSet presAssocID="{98FE072C-52F8-374C-A054-202FB27008FC}" presName="parentText" presStyleLbl="node1" presStyleIdx="1" presStyleCnt="2" custScaleX="121935" custLinFactNeighborX="-7596" custLinFactNeighborY="2532">
        <dgm:presLayoutVars>
          <dgm:chMax val="1"/>
          <dgm:bulletEnabled val="1"/>
        </dgm:presLayoutVars>
      </dgm:prSet>
      <dgm:spPr/>
    </dgm:pt>
  </dgm:ptLst>
  <dgm:cxnLst>
    <dgm:cxn modelId="{6156B322-3263-844D-A32B-F36A2E6642B9}" type="presOf" srcId="{0E3C2A1F-1BFD-C54C-B9C2-204DBDDCFE55}" destId="{CB822410-9888-3042-B010-878B20ECA47B}" srcOrd="1" destOrd="0" presId="urn:microsoft.com/office/officeart/2005/8/layout/hProcess6"/>
    <dgm:cxn modelId="{3FA6A131-D448-0343-9510-F0F87FBEC70C}" type="presOf" srcId="{0E3C2A1F-1BFD-C54C-B9C2-204DBDDCFE55}" destId="{CFD574DE-5FBA-D849-98BF-C8E0AC92E605}" srcOrd="0" destOrd="0" presId="urn:microsoft.com/office/officeart/2005/8/layout/hProcess6"/>
    <dgm:cxn modelId="{A876DE55-8559-AD40-95D6-E60FF6D94F17}" srcId="{7769A2D3-CC26-244C-B4BD-272E92841764}" destId="{98FE072C-52F8-374C-A054-202FB27008FC}" srcOrd="1" destOrd="0" parTransId="{A0580254-DFA3-1F43-8A84-F687B3E1465C}" sibTransId="{34025A8A-6898-EE43-9816-7CAC5FDEA73B}"/>
    <dgm:cxn modelId="{7A7C4A5C-B40B-FB41-B274-773E5B5908FE}" type="presOf" srcId="{F1DDC57F-FB7B-AB41-8F0D-9AB28ACD1792}" destId="{0ECB649C-ED44-0647-B88D-C2FE8DE55798}" srcOrd="1" destOrd="0" presId="urn:microsoft.com/office/officeart/2005/8/layout/hProcess6"/>
    <dgm:cxn modelId="{5256E460-F9E5-0046-97D8-A59A6EFC03C3}" type="presOf" srcId="{7769A2D3-CC26-244C-B4BD-272E92841764}" destId="{FB6F4590-4401-9345-8FC5-61A01CE64600}" srcOrd="0" destOrd="0" presId="urn:microsoft.com/office/officeart/2005/8/layout/hProcess6"/>
    <dgm:cxn modelId="{38A46A76-1395-654E-86A1-04D517311A44}" type="presOf" srcId="{24791649-5E52-B54A-9637-062D3ED6DF65}" destId="{B324B13F-18B8-C448-B149-9FD82370A128}" srcOrd="0" destOrd="0" presId="urn:microsoft.com/office/officeart/2005/8/layout/hProcess6"/>
    <dgm:cxn modelId="{1E04D588-1596-1946-9159-B8FFD78B9DB6}" srcId="{7769A2D3-CC26-244C-B4BD-272E92841764}" destId="{24791649-5E52-B54A-9637-062D3ED6DF65}" srcOrd="0" destOrd="0" parTransId="{614E1C96-DDD9-EC4E-97CA-4457C545863B}" sibTransId="{91520B00-FD79-074B-8779-D751E1942294}"/>
    <dgm:cxn modelId="{0B42D492-B8EB-2342-B5B0-B73FF7454487}" type="presOf" srcId="{F1DDC57F-FB7B-AB41-8F0D-9AB28ACD1792}" destId="{B46B4DFE-78F0-D641-AA78-21528904F1D5}" srcOrd="0" destOrd="0" presId="urn:microsoft.com/office/officeart/2005/8/layout/hProcess6"/>
    <dgm:cxn modelId="{7825F2BC-B343-F646-A190-4A609545580B}" srcId="{24791649-5E52-B54A-9637-062D3ED6DF65}" destId="{0E3C2A1F-1BFD-C54C-B9C2-204DBDDCFE55}" srcOrd="0" destOrd="0" parTransId="{3144BC74-FEAB-AE4E-ADE6-752D2DA58486}" sibTransId="{6704D441-C11C-BA44-81E0-DB4D05F0B9C2}"/>
    <dgm:cxn modelId="{76E08AE3-362A-A640-856E-8A97C09095EB}" srcId="{98FE072C-52F8-374C-A054-202FB27008FC}" destId="{F1DDC57F-FB7B-AB41-8F0D-9AB28ACD1792}" srcOrd="0" destOrd="0" parTransId="{D07ECAB3-82F0-3145-8C77-8E2D34E55702}" sibTransId="{BCCEC4E2-15F4-E542-999D-4870D3070F0D}"/>
    <dgm:cxn modelId="{11754CFC-D799-C743-B8B9-0E1656CE95A6}" type="presOf" srcId="{98FE072C-52F8-374C-A054-202FB27008FC}" destId="{614091D7-51BF-B945-86F9-70021877E546}" srcOrd="0" destOrd="0" presId="urn:microsoft.com/office/officeart/2005/8/layout/hProcess6"/>
    <dgm:cxn modelId="{781A85F9-A092-F141-9EDE-9AE333DB7808}" type="presParOf" srcId="{FB6F4590-4401-9345-8FC5-61A01CE64600}" destId="{FE25FE98-0030-DD40-B921-F4C01489D046}" srcOrd="0" destOrd="0" presId="urn:microsoft.com/office/officeart/2005/8/layout/hProcess6"/>
    <dgm:cxn modelId="{DBA1CC90-0586-A844-BB0E-3AF0F42F3C83}" type="presParOf" srcId="{FE25FE98-0030-DD40-B921-F4C01489D046}" destId="{FDD03919-804B-1A4F-82CB-1788E3E9C315}" srcOrd="0" destOrd="0" presId="urn:microsoft.com/office/officeart/2005/8/layout/hProcess6"/>
    <dgm:cxn modelId="{33673604-C36C-6A4B-BE9C-71372AB7758A}" type="presParOf" srcId="{FE25FE98-0030-DD40-B921-F4C01489D046}" destId="{CFD574DE-5FBA-D849-98BF-C8E0AC92E605}" srcOrd="1" destOrd="0" presId="urn:microsoft.com/office/officeart/2005/8/layout/hProcess6"/>
    <dgm:cxn modelId="{F40C45E8-0DC1-B241-936D-FD3448F6BE99}" type="presParOf" srcId="{FE25FE98-0030-DD40-B921-F4C01489D046}" destId="{CB822410-9888-3042-B010-878B20ECA47B}" srcOrd="2" destOrd="0" presId="urn:microsoft.com/office/officeart/2005/8/layout/hProcess6"/>
    <dgm:cxn modelId="{9A80A777-D6FC-4D48-89D2-360E9BE41CF5}" type="presParOf" srcId="{FE25FE98-0030-DD40-B921-F4C01489D046}" destId="{B324B13F-18B8-C448-B149-9FD82370A128}" srcOrd="3" destOrd="0" presId="urn:microsoft.com/office/officeart/2005/8/layout/hProcess6"/>
    <dgm:cxn modelId="{9D1BC1BE-B35A-0045-83E7-AE365168081E}" type="presParOf" srcId="{FB6F4590-4401-9345-8FC5-61A01CE64600}" destId="{698BC1AD-5171-5547-BE55-59ADC2261F0F}" srcOrd="1" destOrd="0" presId="urn:microsoft.com/office/officeart/2005/8/layout/hProcess6"/>
    <dgm:cxn modelId="{ED2018C4-7BDD-074E-B990-6EFBF5ECF6B5}" type="presParOf" srcId="{FB6F4590-4401-9345-8FC5-61A01CE64600}" destId="{C42DD09D-F33F-B747-A730-5A23BEBA6F1D}" srcOrd="2" destOrd="0" presId="urn:microsoft.com/office/officeart/2005/8/layout/hProcess6"/>
    <dgm:cxn modelId="{7571CFAA-3E58-CB43-90A6-449858E1F4E1}" type="presParOf" srcId="{C42DD09D-F33F-B747-A730-5A23BEBA6F1D}" destId="{B04429BE-A972-C84A-9AD4-39E51C7DE3F5}" srcOrd="0" destOrd="0" presId="urn:microsoft.com/office/officeart/2005/8/layout/hProcess6"/>
    <dgm:cxn modelId="{CEB3B68F-DB28-7044-A1C1-7D150E5EE494}" type="presParOf" srcId="{C42DD09D-F33F-B747-A730-5A23BEBA6F1D}" destId="{B46B4DFE-78F0-D641-AA78-21528904F1D5}" srcOrd="1" destOrd="0" presId="urn:microsoft.com/office/officeart/2005/8/layout/hProcess6"/>
    <dgm:cxn modelId="{78037E1D-DC7F-1342-96F9-FFFD46E9A9ED}" type="presParOf" srcId="{C42DD09D-F33F-B747-A730-5A23BEBA6F1D}" destId="{0ECB649C-ED44-0647-B88D-C2FE8DE55798}" srcOrd="2" destOrd="0" presId="urn:microsoft.com/office/officeart/2005/8/layout/hProcess6"/>
    <dgm:cxn modelId="{D68EE1A8-C9D1-A248-BBE1-3FD462C9A512}" type="presParOf" srcId="{C42DD09D-F33F-B747-A730-5A23BEBA6F1D}" destId="{614091D7-51BF-B945-86F9-70021877E546}"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69A2D3-CC26-244C-B4BD-272E92841764}" type="doc">
      <dgm:prSet loTypeId="urn:microsoft.com/office/officeart/2005/8/layout/hProcess6" loCatId="" qsTypeId="urn:microsoft.com/office/officeart/2005/8/quickstyle/simple1" qsCatId="simple" csTypeId="urn:microsoft.com/office/officeart/2005/8/colors/accent1_2" csCatId="accent1" phldr="1"/>
      <dgm:spPr/>
      <dgm:t>
        <a:bodyPr/>
        <a:lstStyle/>
        <a:p>
          <a:endParaRPr lang="en-US"/>
        </a:p>
      </dgm:t>
    </dgm:pt>
    <dgm:pt modelId="{0E3C2A1F-1BFD-C54C-B9C2-204DBDDCFE55}">
      <dgm:prSet phldrT="[Text]" custT="1"/>
      <dgm:spPr/>
      <dgm:t>
        <a:bodyPr/>
        <a:lstStyle/>
        <a:p>
          <a:r>
            <a:rPr lang="en-US" sz="4000" dirty="0"/>
            <a:t>20 Topics</a:t>
          </a:r>
        </a:p>
      </dgm:t>
    </dgm:pt>
    <dgm:pt modelId="{3144BC74-FEAB-AE4E-ADE6-752D2DA58486}" type="parTrans" cxnId="{7825F2BC-B343-F646-A190-4A609545580B}">
      <dgm:prSet/>
      <dgm:spPr/>
      <dgm:t>
        <a:bodyPr/>
        <a:lstStyle/>
        <a:p>
          <a:endParaRPr lang="en-US"/>
        </a:p>
      </dgm:t>
    </dgm:pt>
    <dgm:pt modelId="{6704D441-C11C-BA44-81E0-DB4D05F0B9C2}" type="sibTrans" cxnId="{7825F2BC-B343-F646-A190-4A609545580B}">
      <dgm:prSet/>
      <dgm:spPr/>
      <dgm:t>
        <a:bodyPr/>
        <a:lstStyle/>
        <a:p>
          <a:endParaRPr lang="en-US"/>
        </a:p>
      </dgm:t>
    </dgm:pt>
    <dgm:pt modelId="{24791649-5E52-B54A-9637-062D3ED6DF65}">
      <dgm:prSet phldrT="[Text]" custT="1"/>
      <dgm:spPr/>
      <dgm:t>
        <a:bodyPr/>
        <a:lstStyle/>
        <a:p>
          <a:r>
            <a:rPr lang="en-US" sz="5400" dirty="0"/>
            <a:t>LDA</a:t>
          </a:r>
          <a:endParaRPr lang="en-US" sz="2100" dirty="0"/>
        </a:p>
      </dgm:t>
    </dgm:pt>
    <dgm:pt modelId="{91520B00-FD79-074B-8779-D751E1942294}" type="sibTrans" cxnId="{1E04D588-1596-1946-9159-B8FFD78B9DB6}">
      <dgm:prSet/>
      <dgm:spPr/>
      <dgm:t>
        <a:bodyPr/>
        <a:lstStyle/>
        <a:p>
          <a:endParaRPr lang="en-US"/>
        </a:p>
      </dgm:t>
    </dgm:pt>
    <dgm:pt modelId="{614E1C96-DDD9-EC4E-97CA-4457C545863B}" type="parTrans" cxnId="{1E04D588-1596-1946-9159-B8FFD78B9DB6}">
      <dgm:prSet/>
      <dgm:spPr/>
      <dgm:t>
        <a:bodyPr/>
        <a:lstStyle/>
        <a:p>
          <a:endParaRPr lang="en-US"/>
        </a:p>
      </dgm:t>
    </dgm:pt>
    <dgm:pt modelId="{992D59E9-C09D-2848-B367-B765D664998E}">
      <dgm:prSet/>
      <dgm:spPr/>
      <dgm:t>
        <a:bodyPr/>
        <a:lstStyle/>
        <a:p>
          <a:r>
            <a:rPr lang="en-US" dirty="0"/>
            <a:t>105k</a:t>
          </a:r>
        </a:p>
      </dgm:t>
    </dgm:pt>
    <dgm:pt modelId="{6E1AD3F1-71EE-7140-AF92-742295E6D972}" type="sibTrans" cxnId="{BA4BAF09-9C4F-D940-9795-7992C9B9E7A1}">
      <dgm:prSet/>
      <dgm:spPr/>
      <dgm:t>
        <a:bodyPr/>
        <a:lstStyle/>
        <a:p>
          <a:endParaRPr lang="en-US"/>
        </a:p>
      </dgm:t>
    </dgm:pt>
    <dgm:pt modelId="{1B6C3C27-E480-E34A-A2DE-D4A41AC9EFAE}" type="parTrans" cxnId="{BA4BAF09-9C4F-D940-9795-7992C9B9E7A1}">
      <dgm:prSet/>
      <dgm:spPr/>
      <dgm:t>
        <a:bodyPr/>
        <a:lstStyle/>
        <a:p>
          <a:endParaRPr lang="en-US"/>
        </a:p>
      </dgm:t>
    </dgm:pt>
    <dgm:pt modelId="{43C92AF0-FFF1-ED4E-BA0F-E1D10C1E3280}">
      <dgm:prSet custT="1"/>
      <dgm:spPr/>
      <dgm:t>
        <a:bodyPr/>
        <a:lstStyle/>
        <a:p>
          <a:r>
            <a:rPr lang="en-US" sz="3200" b="1" dirty="0"/>
            <a:t>Count </a:t>
          </a:r>
          <a:r>
            <a:rPr lang="en-US" sz="3200" b="1" dirty="0" err="1"/>
            <a:t>Vectorize</a:t>
          </a:r>
          <a:endParaRPr lang="en-US" sz="3200" dirty="0"/>
        </a:p>
      </dgm:t>
    </dgm:pt>
    <dgm:pt modelId="{9703C8C4-59B9-AE4F-8FA1-E37A63C1220D}" type="parTrans" cxnId="{2D825C20-4A67-234B-AC23-B0CF3161E0A0}">
      <dgm:prSet/>
      <dgm:spPr/>
      <dgm:t>
        <a:bodyPr/>
        <a:lstStyle/>
        <a:p>
          <a:endParaRPr lang="en-US"/>
        </a:p>
      </dgm:t>
    </dgm:pt>
    <dgm:pt modelId="{BC086CC7-04F3-3040-B550-D86A760A13F0}" type="sibTrans" cxnId="{2D825C20-4A67-234B-AC23-B0CF3161E0A0}">
      <dgm:prSet/>
      <dgm:spPr/>
      <dgm:t>
        <a:bodyPr/>
        <a:lstStyle/>
        <a:p>
          <a:endParaRPr lang="en-US"/>
        </a:p>
      </dgm:t>
    </dgm:pt>
    <dgm:pt modelId="{FB6F4590-4401-9345-8FC5-61A01CE64600}" type="pres">
      <dgm:prSet presAssocID="{7769A2D3-CC26-244C-B4BD-272E92841764}" presName="theList" presStyleCnt="0">
        <dgm:presLayoutVars>
          <dgm:dir/>
          <dgm:animLvl val="lvl"/>
          <dgm:resizeHandles val="exact"/>
        </dgm:presLayoutVars>
      </dgm:prSet>
      <dgm:spPr/>
    </dgm:pt>
    <dgm:pt modelId="{EBF88DDF-7704-0442-A122-1F07E1778DB7}" type="pres">
      <dgm:prSet presAssocID="{992D59E9-C09D-2848-B367-B765D664998E}" presName="compNode" presStyleCnt="0"/>
      <dgm:spPr/>
    </dgm:pt>
    <dgm:pt modelId="{995171D4-BB59-B444-930E-EE6C059E6644}" type="pres">
      <dgm:prSet presAssocID="{992D59E9-C09D-2848-B367-B765D664998E}" presName="noGeometry" presStyleCnt="0"/>
      <dgm:spPr/>
    </dgm:pt>
    <dgm:pt modelId="{A9C2409E-3235-9748-A4BD-21EDCC2DD4BF}" type="pres">
      <dgm:prSet presAssocID="{992D59E9-C09D-2848-B367-B765D664998E}" presName="childTextVisible" presStyleLbl="bgAccFollowNode1" presStyleIdx="0" presStyleCnt="2" custScaleX="112604">
        <dgm:presLayoutVars>
          <dgm:bulletEnabled val="1"/>
        </dgm:presLayoutVars>
      </dgm:prSet>
      <dgm:spPr/>
    </dgm:pt>
    <dgm:pt modelId="{AE13ADCF-9CD6-C543-A91F-22EBEA2C1E27}" type="pres">
      <dgm:prSet presAssocID="{992D59E9-C09D-2848-B367-B765D664998E}" presName="childTextHidden" presStyleLbl="bgAccFollowNode1" presStyleIdx="0" presStyleCnt="2"/>
      <dgm:spPr/>
    </dgm:pt>
    <dgm:pt modelId="{85C34235-16CC-544D-9197-FC3F81EF8020}" type="pres">
      <dgm:prSet presAssocID="{992D59E9-C09D-2848-B367-B765D664998E}" presName="parentText" presStyleLbl="node1" presStyleIdx="0" presStyleCnt="2">
        <dgm:presLayoutVars>
          <dgm:chMax val="1"/>
          <dgm:bulletEnabled val="1"/>
        </dgm:presLayoutVars>
      </dgm:prSet>
      <dgm:spPr/>
    </dgm:pt>
    <dgm:pt modelId="{2A1A9F3B-E2FE-A04F-9A2C-E64C71E90C2F}" type="pres">
      <dgm:prSet presAssocID="{992D59E9-C09D-2848-B367-B765D664998E}" presName="aSpace" presStyleCnt="0"/>
      <dgm:spPr/>
    </dgm:pt>
    <dgm:pt modelId="{FE25FE98-0030-DD40-B921-F4C01489D046}" type="pres">
      <dgm:prSet presAssocID="{24791649-5E52-B54A-9637-062D3ED6DF65}" presName="compNode" presStyleCnt="0"/>
      <dgm:spPr/>
    </dgm:pt>
    <dgm:pt modelId="{FDD03919-804B-1A4F-82CB-1788E3E9C315}" type="pres">
      <dgm:prSet presAssocID="{24791649-5E52-B54A-9637-062D3ED6DF65}" presName="noGeometry" presStyleCnt="0"/>
      <dgm:spPr/>
    </dgm:pt>
    <dgm:pt modelId="{CFD574DE-5FBA-D849-98BF-C8E0AC92E605}" type="pres">
      <dgm:prSet presAssocID="{24791649-5E52-B54A-9637-062D3ED6DF65}" presName="childTextVisible" presStyleLbl="bgAccFollowNode1" presStyleIdx="1" presStyleCnt="2" custScaleX="103248" custLinFactNeighborX="23003">
        <dgm:presLayoutVars>
          <dgm:bulletEnabled val="1"/>
        </dgm:presLayoutVars>
      </dgm:prSet>
      <dgm:spPr/>
    </dgm:pt>
    <dgm:pt modelId="{CB822410-9888-3042-B010-878B20ECA47B}" type="pres">
      <dgm:prSet presAssocID="{24791649-5E52-B54A-9637-062D3ED6DF65}" presName="childTextHidden" presStyleLbl="bgAccFollowNode1" presStyleIdx="1" presStyleCnt="2"/>
      <dgm:spPr/>
    </dgm:pt>
    <dgm:pt modelId="{B324B13F-18B8-C448-B149-9FD82370A128}" type="pres">
      <dgm:prSet presAssocID="{24791649-5E52-B54A-9637-062D3ED6DF65}" presName="parentText" presStyleLbl="node1" presStyleIdx="1" presStyleCnt="2" custScaleX="118573" custLinFactNeighborX="-42390" custLinFactNeighborY="3393">
        <dgm:presLayoutVars>
          <dgm:chMax val="1"/>
          <dgm:bulletEnabled val="1"/>
        </dgm:presLayoutVars>
      </dgm:prSet>
      <dgm:spPr/>
    </dgm:pt>
  </dgm:ptLst>
  <dgm:cxnLst>
    <dgm:cxn modelId="{BA4BAF09-9C4F-D940-9795-7992C9B9E7A1}" srcId="{7769A2D3-CC26-244C-B4BD-272E92841764}" destId="{992D59E9-C09D-2848-B367-B765D664998E}" srcOrd="0" destOrd="0" parTransId="{1B6C3C27-E480-E34A-A2DE-D4A41AC9EFAE}" sibTransId="{6E1AD3F1-71EE-7140-AF92-742295E6D972}"/>
    <dgm:cxn modelId="{AFACE918-8BFF-D24A-9F76-D0FA4ECFA5A8}" type="presOf" srcId="{0E3C2A1F-1BFD-C54C-B9C2-204DBDDCFE55}" destId="{CB822410-9888-3042-B010-878B20ECA47B}" srcOrd="1" destOrd="0" presId="urn:microsoft.com/office/officeart/2005/8/layout/hProcess6"/>
    <dgm:cxn modelId="{2D825C20-4A67-234B-AC23-B0CF3161E0A0}" srcId="{992D59E9-C09D-2848-B367-B765D664998E}" destId="{43C92AF0-FFF1-ED4E-BA0F-E1D10C1E3280}" srcOrd="0" destOrd="0" parTransId="{9703C8C4-59B9-AE4F-8FA1-E37A63C1220D}" sibTransId="{BC086CC7-04F3-3040-B550-D86A760A13F0}"/>
    <dgm:cxn modelId="{5256E460-F9E5-0046-97D8-A59A6EFC03C3}" type="presOf" srcId="{7769A2D3-CC26-244C-B4BD-272E92841764}" destId="{FB6F4590-4401-9345-8FC5-61A01CE64600}" srcOrd="0" destOrd="0" presId="urn:microsoft.com/office/officeart/2005/8/layout/hProcess6"/>
    <dgm:cxn modelId="{CA2ED668-37F0-C94B-881C-A3D283D9B939}" type="presOf" srcId="{24791649-5E52-B54A-9637-062D3ED6DF65}" destId="{B324B13F-18B8-C448-B149-9FD82370A128}" srcOrd="0" destOrd="0" presId="urn:microsoft.com/office/officeart/2005/8/layout/hProcess6"/>
    <dgm:cxn modelId="{92368588-78BD-C449-B956-49E8AC1BAAC5}" type="presOf" srcId="{992D59E9-C09D-2848-B367-B765D664998E}" destId="{85C34235-16CC-544D-9197-FC3F81EF8020}" srcOrd="0" destOrd="0" presId="urn:microsoft.com/office/officeart/2005/8/layout/hProcess6"/>
    <dgm:cxn modelId="{1E04D588-1596-1946-9159-B8FFD78B9DB6}" srcId="{7769A2D3-CC26-244C-B4BD-272E92841764}" destId="{24791649-5E52-B54A-9637-062D3ED6DF65}" srcOrd="1" destOrd="0" parTransId="{614E1C96-DDD9-EC4E-97CA-4457C545863B}" sibTransId="{91520B00-FD79-074B-8779-D751E1942294}"/>
    <dgm:cxn modelId="{FBD4CCB9-FA19-AA49-BD84-5F339DBE7CFA}" type="presOf" srcId="{43C92AF0-FFF1-ED4E-BA0F-E1D10C1E3280}" destId="{AE13ADCF-9CD6-C543-A91F-22EBEA2C1E27}" srcOrd="1" destOrd="0" presId="urn:microsoft.com/office/officeart/2005/8/layout/hProcess6"/>
    <dgm:cxn modelId="{51C62EBA-878E-4543-B47A-9662AAEE62B1}" type="presOf" srcId="{0E3C2A1F-1BFD-C54C-B9C2-204DBDDCFE55}" destId="{CFD574DE-5FBA-D849-98BF-C8E0AC92E605}" srcOrd="0" destOrd="0" presId="urn:microsoft.com/office/officeart/2005/8/layout/hProcess6"/>
    <dgm:cxn modelId="{7825F2BC-B343-F646-A190-4A609545580B}" srcId="{24791649-5E52-B54A-9637-062D3ED6DF65}" destId="{0E3C2A1F-1BFD-C54C-B9C2-204DBDDCFE55}" srcOrd="0" destOrd="0" parTransId="{3144BC74-FEAB-AE4E-ADE6-752D2DA58486}" sibTransId="{6704D441-C11C-BA44-81E0-DB4D05F0B9C2}"/>
    <dgm:cxn modelId="{8BC6B4F4-46A5-0E4C-B658-551C04A47C8B}" type="presOf" srcId="{43C92AF0-FFF1-ED4E-BA0F-E1D10C1E3280}" destId="{A9C2409E-3235-9748-A4BD-21EDCC2DD4BF}" srcOrd="0" destOrd="0" presId="urn:microsoft.com/office/officeart/2005/8/layout/hProcess6"/>
    <dgm:cxn modelId="{58AAF23B-2C09-AB45-91AD-39B1A18D833F}" type="presParOf" srcId="{FB6F4590-4401-9345-8FC5-61A01CE64600}" destId="{EBF88DDF-7704-0442-A122-1F07E1778DB7}" srcOrd="0" destOrd="0" presId="urn:microsoft.com/office/officeart/2005/8/layout/hProcess6"/>
    <dgm:cxn modelId="{11BC95E9-9376-0744-BDF4-FDCC6DC5512E}" type="presParOf" srcId="{EBF88DDF-7704-0442-A122-1F07E1778DB7}" destId="{995171D4-BB59-B444-930E-EE6C059E6644}" srcOrd="0" destOrd="0" presId="urn:microsoft.com/office/officeart/2005/8/layout/hProcess6"/>
    <dgm:cxn modelId="{DAA56291-554F-4F4D-8B56-D7C747F30EB7}" type="presParOf" srcId="{EBF88DDF-7704-0442-A122-1F07E1778DB7}" destId="{A9C2409E-3235-9748-A4BD-21EDCC2DD4BF}" srcOrd="1" destOrd="0" presId="urn:microsoft.com/office/officeart/2005/8/layout/hProcess6"/>
    <dgm:cxn modelId="{8BAFD5EB-492B-444F-A62B-A52A90AB1272}" type="presParOf" srcId="{EBF88DDF-7704-0442-A122-1F07E1778DB7}" destId="{AE13ADCF-9CD6-C543-A91F-22EBEA2C1E27}" srcOrd="2" destOrd="0" presId="urn:microsoft.com/office/officeart/2005/8/layout/hProcess6"/>
    <dgm:cxn modelId="{3B9D7192-6B92-B243-B184-16F856B7E79E}" type="presParOf" srcId="{EBF88DDF-7704-0442-A122-1F07E1778DB7}" destId="{85C34235-16CC-544D-9197-FC3F81EF8020}" srcOrd="3" destOrd="0" presId="urn:microsoft.com/office/officeart/2005/8/layout/hProcess6"/>
    <dgm:cxn modelId="{EA27E248-D022-7641-9637-07FA9D6659AA}" type="presParOf" srcId="{FB6F4590-4401-9345-8FC5-61A01CE64600}" destId="{2A1A9F3B-E2FE-A04F-9A2C-E64C71E90C2F}" srcOrd="1" destOrd="0" presId="urn:microsoft.com/office/officeart/2005/8/layout/hProcess6"/>
    <dgm:cxn modelId="{3FE4B71A-3EC4-AA45-BA4B-568BA068D907}" type="presParOf" srcId="{FB6F4590-4401-9345-8FC5-61A01CE64600}" destId="{FE25FE98-0030-DD40-B921-F4C01489D046}" srcOrd="2" destOrd="0" presId="urn:microsoft.com/office/officeart/2005/8/layout/hProcess6"/>
    <dgm:cxn modelId="{9F57CABC-1E16-E447-8129-60757ED4B0A2}" type="presParOf" srcId="{FE25FE98-0030-DD40-B921-F4C01489D046}" destId="{FDD03919-804B-1A4F-82CB-1788E3E9C315}" srcOrd="0" destOrd="0" presId="urn:microsoft.com/office/officeart/2005/8/layout/hProcess6"/>
    <dgm:cxn modelId="{A9EF3525-B5D3-0944-9287-B32FBA8FEDCF}" type="presParOf" srcId="{FE25FE98-0030-DD40-B921-F4C01489D046}" destId="{CFD574DE-5FBA-D849-98BF-C8E0AC92E605}" srcOrd="1" destOrd="0" presId="urn:microsoft.com/office/officeart/2005/8/layout/hProcess6"/>
    <dgm:cxn modelId="{2E23AB00-9DAF-3640-A118-89CCF7F8A13E}" type="presParOf" srcId="{FE25FE98-0030-DD40-B921-F4C01489D046}" destId="{CB822410-9888-3042-B010-878B20ECA47B}" srcOrd="2" destOrd="0" presId="urn:microsoft.com/office/officeart/2005/8/layout/hProcess6"/>
    <dgm:cxn modelId="{C2125260-6BC6-C749-9319-B49449504716}" type="presParOf" srcId="{FE25FE98-0030-DD40-B921-F4C01489D046}" destId="{B324B13F-18B8-C448-B149-9FD82370A128}"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69A2D3-CC26-244C-B4BD-272E92841764}" type="doc">
      <dgm:prSet loTypeId="urn:microsoft.com/office/officeart/2005/8/layout/hProcess6" loCatId="" qsTypeId="urn:microsoft.com/office/officeart/2005/8/quickstyle/simple1" qsCatId="simple" csTypeId="urn:microsoft.com/office/officeart/2005/8/colors/accent1_2" csCatId="accent1" phldr="1"/>
      <dgm:spPr/>
      <dgm:t>
        <a:bodyPr/>
        <a:lstStyle/>
        <a:p>
          <a:endParaRPr lang="en-US"/>
        </a:p>
      </dgm:t>
    </dgm:pt>
    <dgm:pt modelId="{0E3C2A1F-1BFD-C54C-B9C2-204DBDDCFE55}">
      <dgm:prSet phldrT="[Text]" custT="1"/>
      <dgm:spPr/>
      <dgm:t>
        <a:bodyPr/>
        <a:lstStyle/>
        <a:p>
          <a:r>
            <a:rPr lang="en-US" sz="3600" dirty="0"/>
            <a:t>20 Topics</a:t>
          </a:r>
        </a:p>
      </dgm:t>
    </dgm:pt>
    <dgm:pt modelId="{3144BC74-FEAB-AE4E-ADE6-752D2DA58486}" type="parTrans" cxnId="{7825F2BC-B343-F646-A190-4A609545580B}">
      <dgm:prSet/>
      <dgm:spPr/>
      <dgm:t>
        <a:bodyPr/>
        <a:lstStyle/>
        <a:p>
          <a:endParaRPr lang="en-US"/>
        </a:p>
      </dgm:t>
    </dgm:pt>
    <dgm:pt modelId="{6704D441-C11C-BA44-81E0-DB4D05F0B9C2}" type="sibTrans" cxnId="{7825F2BC-B343-F646-A190-4A609545580B}">
      <dgm:prSet/>
      <dgm:spPr/>
      <dgm:t>
        <a:bodyPr/>
        <a:lstStyle/>
        <a:p>
          <a:endParaRPr lang="en-US"/>
        </a:p>
      </dgm:t>
    </dgm:pt>
    <dgm:pt modelId="{24791649-5E52-B54A-9637-062D3ED6DF65}">
      <dgm:prSet phldrT="[Text]" custT="1"/>
      <dgm:spPr/>
      <dgm:t>
        <a:bodyPr/>
        <a:lstStyle/>
        <a:p>
          <a:r>
            <a:rPr lang="en-US" sz="2800" dirty="0"/>
            <a:t>Pre-trained</a:t>
          </a:r>
          <a:endParaRPr lang="en-US" sz="3600" dirty="0"/>
        </a:p>
        <a:p>
          <a:r>
            <a:rPr lang="en-US" sz="3600" dirty="0"/>
            <a:t>LDA</a:t>
          </a:r>
          <a:endParaRPr lang="en-US" sz="1400" dirty="0"/>
        </a:p>
      </dgm:t>
    </dgm:pt>
    <dgm:pt modelId="{91520B00-FD79-074B-8779-D751E1942294}" type="sibTrans" cxnId="{1E04D588-1596-1946-9159-B8FFD78B9DB6}">
      <dgm:prSet/>
      <dgm:spPr/>
      <dgm:t>
        <a:bodyPr/>
        <a:lstStyle/>
        <a:p>
          <a:endParaRPr lang="en-US"/>
        </a:p>
      </dgm:t>
    </dgm:pt>
    <dgm:pt modelId="{614E1C96-DDD9-EC4E-97CA-4457C545863B}" type="parTrans" cxnId="{1E04D588-1596-1946-9159-B8FFD78B9DB6}">
      <dgm:prSet/>
      <dgm:spPr/>
      <dgm:t>
        <a:bodyPr/>
        <a:lstStyle/>
        <a:p>
          <a:endParaRPr lang="en-US"/>
        </a:p>
      </dgm:t>
    </dgm:pt>
    <dgm:pt modelId="{992D59E9-C09D-2848-B367-B765D664998E}">
      <dgm:prSet/>
      <dgm:spPr/>
      <dgm:t>
        <a:bodyPr/>
        <a:lstStyle/>
        <a:p>
          <a:r>
            <a:rPr lang="en-US" dirty="0"/>
            <a:t>2011 Articles</a:t>
          </a:r>
        </a:p>
      </dgm:t>
    </dgm:pt>
    <dgm:pt modelId="{6E1AD3F1-71EE-7140-AF92-742295E6D972}" type="sibTrans" cxnId="{BA4BAF09-9C4F-D940-9795-7992C9B9E7A1}">
      <dgm:prSet/>
      <dgm:spPr/>
      <dgm:t>
        <a:bodyPr/>
        <a:lstStyle/>
        <a:p>
          <a:endParaRPr lang="en-US"/>
        </a:p>
      </dgm:t>
    </dgm:pt>
    <dgm:pt modelId="{1B6C3C27-E480-E34A-A2DE-D4A41AC9EFAE}" type="parTrans" cxnId="{BA4BAF09-9C4F-D940-9795-7992C9B9E7A1}">
      <dgm:prSet/>
      <dgm:spPr/>
      <dgm:t>
        <a:bodyPr/>
        <a:lstStyle/>
        <a:p>
          <a:endParaRPr lang="en-US"/>
        </a:p>
      </dgm:t>
    </dgm:pt>
    <dgm:pt modelId="{43C92AF0-FFF1-ED4E-BA0F-E1D10C1E3280}">
      <dgm:prSet custT="1"/>
      <dgm:spPr/>
      <dgm:t>
        <a:bodyPr/>
        <a:lstStyle/>
        <a:p>
          <a:r>
            <a:rPr lang="en-US" sz="2800" b="0" dirty="0"/>
            <a:t>Pre-fitted</a:t>
          </a:r>
        </a:p>
        <a:p>
          <a:r>
            <a:rPr lang="en-US" sz="2800" b="0" dirty="0"/>
            <a:t>Count </a:t>
          </a:r>
          <a:r>
            <a:rPr lang="en-US" sz="2800" b="0" dirty="0" err="1"/>
            <a:t>Vectorizer</a:t>
          </a:r>
          <a:endParaRPr lang="en-US" sz="2800" b="0" dirty="0"/>
        </a:p>
      </dgm:t>
    </dgm:pt>
    <dgm:pt modelId="{9703C8C4-59B9-AE4F-8FA1-E37A63C1220D}" type="parTrans" cxnId="{2D825C20-4A67-234B-AC23-B0CF3161E0A0}">
      <dgm:prSet/>
      <dgm:spPr/>
      <dgm:t>
        <a:bodyPr/>
        <a:lstStyle/>
        <a:p>
          <a:endParaRPr lang="en-US"/>
        </a:p>
      </dgm:t>
    </dgm:pt>
    <dgm:pt modelId="{BC086CC7-04F3-3040-B550-D86A760A13F0}" type="sibTrans" cxnId="{2D825C20-4A67-234B-AC23-B0CF3161E0A0}">
      <dgm:prSet/>
      <dgm:spPr/>
      <dgm:t>
        <a:bodyPr/>
        <a:lstStyle/>
        <a:p>
          <a:endParaRPr lang="en-US"/>
        </a:p>
      </dgm:t>
    </dgm:pt>
    <dgm:pt modelId="{FB6F4590-4401-9345-8FC5-61A01CE64600}" type="pres">
      <dgm:prSet presAssocID="{7769A2D3-CC26-244C-B4BD-272E92841764}" presName="theList" presStyleCnt="0">
        <dgm:presLayoutVars>
          <dgm:dir/>
          <dgm:animLvl val="lvl"/>
          <dgm:resizeHandles val="exact"/>
        </dgm:presLayoutVars>
      </dgm:prSet>
      <dgm:spPr/>
    </dgm:pt>
    <dgm:pt modelId="{EBF88DDF-7704-0442-A122-1F07E1778DB7}" type="pres">
      <dgm:prSet presAssocID="{992D59E9-C09D-2848-B367-B765D664998E}" presName="compNode" presStyleCnt="0"/>
      <dgm:spPr/>
    </dgm:pt>
    <dgm:pt modelId="{995171D4-BB59-B444-930E-EE6C059E6644}" type="pres">
      <dgm:prSet presAssocID="{992D59E9-C09D-2848-B367-B765D664998E}" presName="noGeometry" presStyleCnt="0"/>
      <dgm:spPr/>
    </dgm:pt>
    <dgm:pt modelId="{A9C2409E-3235-9748-A4BD-21EDCC2DD4BF}" type="pres">
      <dgm:prSet presAssocID="{992D59E9-C09D-2848-B367-B765D664998E}" presName="childTextVisible" presStyleLbl="bgAccFollowNode1" presStyleIdx="0" presStyleCnt="2" custScaleX="126751">
        <dgm:presLayoutVars>
          <dgm:bulletEnabled val="1"/>
        </dgm:presLayoutVars>
      </dgm:prSet>
      <dgm:spPr/>
    </dgm:pt>
    <dgm:pt modelId="{AE13ADCF-9CD6-C543-A91F-22EBEA2C1E27}" type="pres">
      <dgm:prSet presAssocID="{992D59E9-C09D-2848-B367-B765D664998E}" presName="childTextHidden" presStyleLbl="bgAccFollowNode1" presStyleIdx="0" presStyleCnt="2"/>
      <dgm:spPr/>
    </dgm:pt>
    <dgm:pt modelId="{85C34235-16CC-544D-9197-FC3F81EF8020}" type="pres">
      <dgm:prSet presAssocID="{992D59E9-C09D-2848-B367-B765D664998E}" presName="parentText" presStyleLbl="node1" presStyleIdx="0" presStyleCnt="2">
        <dgm:presLayoutVars>
          <dgm:chMax val="1"/>
          <dgm:bulletEnabled val="1"/>
        </dgm:presLayoutVars>
      </dgm:prSet>
      <dgm:spPr/>
    </dgm:pt>
    <dgm:pt modelId="{2A1A9F3B-E2FE-A04F-9A2C-E64C71E90C2F}" type="pres">
      <dgm:prSet presAssocID="{992D59E9-C09D-2848-B367-B765D664998E}" presName="aSpace" presStyleCnt="0"/>
      <dgm:spPr/>
    </dgm:pt>
    <dgm:pt modelId="{FE25FE98-0030-DD40-B921-F4C01489D046}" type="pres">
      <dgm:prSet presAssocID="{24791649-5E52-B54A-9637-062D3ED6DF65}" presName="compNode" presStyleCnt="0"/>
      <dgm:spPr/>
    </dgm:pt>
    <dgm:pt modelId="{FDD03919-804B-1A4F-82CB-1788E3E9C315}" type="pres">
      <dgm:prSet presAssocID="{24791649-5E52-B54A-9637-062D3ED6DF65}" presName="noGeometry" presStyleCnt="0"/>
      <dgm:spPr/>
    </dgm:pt>
    <dgm:pt modelId="{CFD574DE-5FBA-D849-98BF-C8E0AC92E605}" type="pres">
      <dgm:prSet presAssocID="{24791649-5E52-B54A-9637-062D3ED6DF65}" presName="childTextVisible" presStyleLbl="bgAccFollowNode1" presStyleIdx="1" presStyleCnt="2" custScaleX="115121" custLinFactNeighborX="23003">
        <dgm:presLayoutVars>
          <dgm:bulletEnabled val="1"/>
        </dgm:presLayoutVars>
      </dgm:prSet>
      <dgm:spPr/>
    </dgm:pt>
    <dgm:pt modelId="{CB822410-9888-3042-B010-878B20ECA47B}" type="pres">
      <dgm:prSet presAssocID="{24791649-5E52-B54A-9637-062D3ED6DF65}" presName="childTextHidden" presStyleLbl="bgAccFollowNode1" presStyleIdx="1" presStyleCnt="2"/>
      <dgm:spPr/>
    </dgm:pt>
    <dgm:pt modelId="{B324B13F-18B8-C448-B149-9FD82370A128}" type="pres">
      <dgm:prSet presAssocID="{24791649-5E52-B54A-9637-062D3ED6DF65}" presName="parentText" presStyleLbl="node1" presStyleIdx="1" presStyleCnt="2" custScaleX="146679" custScaleY="99211" custLinFactNeighborX="-36366" custLinFactNeighborY="3897">
        <dgm:presLayoutVars>
          <dgm:chMax val="1"/>
          <dgm:bulletEnabled val="1"/>
        </dgm:presLayoutVars>
      </dgm:prSet>
      <dgm:spPr/>
    </dgm:pt>
  </dgm:ptLst>
  <dgm:cxnLst>
    <dgm:cxn modelId="{BA4BAF09-9C4F-D940-9795-7992C9B9E7A1}" srcId="{7769A2D3-CC26-244C-B4BD-272E92841764}" destId="{992D59E9-C09D-2848-B367-B765D664998E}" srcOrd="0" destOrd="0" parTransId="{1B6C3C27-E480-E34A-A2DE-D4A41AC9EFAE}" sibTransId="{6E1AD3F1-71EE-7140-AF92-742295E6D972}"/>
    <dgm:cxn modelId="{AFACE918-8BFF-D24A-9F76-D0FA4ECFA5A8}" type="presOf" srcId="{0E3C2A1F-1BFD-C54C-B9C2-204DBDDCFE55}" destId="{CB822410-9888-3042-B010-878B20ECA47B}" srcOrd="1" destOrd="0" presId="urn:microsoft.com/office/officeart/2005/8/layout/hProcess6"/>
    <dgm:cxn modelId="{2D825C20-4A67-234B-AC23-B0CF3161E0A0}" srcId="{992D59E9-C09D-2848-B367-B765D664998E}" destId="{43C92AF0-FFF1-ED4E-BA0F-E1D10C1E3280}" srcOrd="0" destOrd="0" parTransId="{9703C8C4-59B9-AE4F-8FA1-E37A63C1220D}" sibTransId="{BC086CC7-04F3-3040-B550-D86A760A13F0}"/>
    <dgm:cxn modelId="{5256E460-F9E5-0046-97D8-A59A6EFC03C3}" type="presOf" srcId="{7769A2D3-CC26-244C-B4BD-272E92841764}" destId="{FB6F4590-4401-9345-8FC5-61A01CE64600}" srcOrd="0" destOrd="0" presId="urn:microsoft.com/office/officeart/2005/8/layout/hProcess6"/>
    <dgm:cxn modelId="{CA2ED668-37F0-C94B-881C-A3D283D9B939}" type="presOf" srcId="{24791649-5E52-B54A-9637-062D3ED6DF65}" destId="{B324B13F-18B8-C448-B149-9FD82370A128}" srcOrd="0" destOrd="0" presId="urn:microsoft.com/office/officeart/2005/8/layout/hProcess6"/>
    <dgm:cxn modelId="{92368588-78BD-C449-B956-49E8AC1BAAC5}" type="presOf" srcId="{992D59E9-C09D-2848-B367-B765D664998E}" destId="{85C34235-16CC-544D-9197-FC3F81EF8020}" srcOrd="0" destOrd="0" presId="urn:microsoft.com/office/officeart/2005/8/layout/hProcess6"/>
    <dgm:cxn modelId="{1E04D588-1596-1946-9159-B8FFD78B9DB6}" srcId="{7769A2D3-CC26-244C-B4BD-272E92841764}" destId="{24791649-5E52-B54A-9637-062D3ED6DF65}" srcOrd="1" destOrd="0" parTransId="{614E1C96-DDD9-EC4E-97CA-4457C545863B}" sibTransId="{91520B00-FD79-074B-8779-D751E1942294}"/>
    <dgm:cxn modelId="{FBD4CCB9-FA19-AA49-BD84-5F339DBE7CFA}" type="presOf" srcId="{43C92AF0-FFF1-ED4E-BA0F-E1D10C1E3280}" destId="{AE13ADCF-9CD6-C543-A91F-22EBEA2C1E27}" srcOrd="1" destOrd="0" presId="urn:microsoft.com/office/officeart/2005/8/layout/hProcess6"/>
    <dgm:cxn modelId="{51C62EBA-878E-4543-B47A-9662AAEE62B1}" type="presOf" srcId="{0E3C2A1F-1BFD-C54C-B9C2-204DBDDCFE55}" destId="{CFD574DE-5FBA-D849-98BF-C8E0AC92E605}" srcOrd="0" destOrd="0" presId="urn:microsoft.com/office/officeart/2005/8/layout/hProcess6"/>
    <dgm:cxn modelId="{7825F2BC-B343-F646-A190-4A609545580B}" srcId="{24791649-5E52-B54A-9637-062D3ED6DF65}" destId="{0E3C2A1F-1BFD-C54C-B9C2-204DBDDCFE55}" srcOrd="0" destOrd="0" parTransId="{3144BC74-FEAB-AE4E-ADE6-752D2DA58486}" sibTransId="{6704D441-C11C-BA44-81E0-DB4D05F0B9C2}"/>
    <dgm:cxn modelId="{8BC6B4F4-46A5-0E4C-B658-551C04A47C8B}" type="presOf" srcId="{43C92AF0-FFF1-ED4E-BA0F-E1D10C1E3280}" destId="{A9C2409E-3235-9748-A4BD-21EDCC2DD4BF}" srcOrd="0" destOrd="0" presId="urn:microsoft.com/office/officeart/2005/8/layout/hProcess6"/>
    <dgm:cxn modelId="{58AAF23B-2C09-AB45-91AD-39B1A18D833F}" type="presParOf" srcId="{FB6F4590-4401-9345-8FC5-61A01CE64600}" destId="{EBF88DDF-7704-0442-A122-1F07E1778DB7}" srcOrd="0" destOrd="0" presId="urn:microsoft.com/office/officeart/2005/8/layout/hProcess6"/>
    <dgm:cxn modelId="{11BC95E9-9376-0744-BDF4-FDCC6DC5512E}" type="presParOf" srcId="{EBF88DDF-7704-0442-A122-1F07E1778DB7}" destId="{995171D4-BB59-B444-930E-EE6C059E6644}" srcOrd="0" destOrd="0" presId="urn:microsoft.com/office/officeart/2005/8/layout/hProcess6"/>
    <dgm:cxn modelId="{DAA56291-554F-4F4D-8B56-D7C747F30EB7}" type="presParOf" srcId="{EBF88DDF-7704-0442-A122-1F07E1778DB7}" destId="{A9C2409E-3235-9748-A4BD-21EDCC2DD4BF}" srcOrd="1" destOrd="0" presId="urn:microsoft.com/office/officeart/2005/8/layout/hProcess6"/>
    <dgm:cxn modelId="{8BAFD5EB-492B-444F-A62B-A52A90AB1272}" type="presParOf" srcId="{EBF88DDF-7704-0442-A122-1F07E1778DB7}" destId="{AE13ADCF-9CD6-C543-A91F-22EBEA2C1E27}" srcOrd="2" destOrd="0" presId="urn:microsoft.com/office/officeart/2005/8/layout/hProcess6"/>
    <dgm:cxn modelId="{3B9D7192-6B92-B243-B184-16F856B7E79E}" type="presParOf" srcId="{EBF88DDF-7704-0442-A122-1F07E1778DB7}" destId="{85C34235-16CC-544D-9197-FC3F81EF8020}" srcOrd="3" destOrd="0" presId="urn:microsoft.com/office/officeart/2005/8/layout/hProcess6"/>
    <dgm:cxn modelId="{EA27E248-D022-7641-9637-07FA9D6659AA}" type="presParOf" srcId="{FB6F4590-4401-9345-8FC5-61A01CE64600}" destId="{2A1A9F3B-E2FE-A04F-9A2C-E64C71E90C2F}" srcOrd="1" destOrd="0" presId="urn:microsoft.com/office/officeart/2005/8/layout/hProcess6"/>
    <dgm:cxn modelId="{3FE4B71A-3EC4-AA45-BA4B-568BA068D907}" type="presParOf" srcId="{FB6F4590-4401-9345-8FC5-61A01CE64600}" destId="{FE25FE98-0030-DD40-B921-F4C01489D046}" srcOrd="2" destOrd="0" presId="urn:microsoft.com/office/officeart/2005/8/layout/hProcess6"/>
    <dgm:cxn modelId="{9F57CABC-1E16-E447-8129-60757ED4B0A2}" type="presParOf" srcId="{FE25FE98-0030-DD40-B921-F4C01489D046}" destId="{FDD03919-804B-1A4F-82CB-1788E3E9C315}" srcOrd="0" destOrd="0" presId="urn:microsoft.com/office/officeart/2005/8/layout/hProcess6"/>
    <dgm:cxn modelId="{A9EF3525-B5D3-0944-9287-B32FBA8FEDCF}" type="presParOf" srcId="{FE25FE98-0030-DD40-B921-F4C01489D046}" destId="{CFD574DE-5FBA-D849-98BF-C8E0AC92E605}" srcOrd="1" destOrd="0" presId="urn:microsoft.com/office/officeart/2005/8/layout/hProcess6"/>
    <dgm:cxn modelId="{2E23AB00-9DAF-3640-A118-89CCF7F8A13E}" type="presParOf" srcId="{FE25FE98-0030-DD40-B921-F4C01489D046}" destId="{CB822410-9888-3042-B010-878B20ECA47B}" srcOrd="2" destOrd="0" presId="urn:microsoft.com/office/officeart/2005/8/layout/hProcess6"/>
    <dgm:cxn modelId="{C2125260-6BC6-C749-9319-B49449504716}" type="presParOf" srcId="{FE25FE98-0030-DD40-B921-F4C01489D046}" destId="{B324B13F-18B8-C448-B149-9FD82370A128}"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D574DE-5FBA-D849-98BF-C8E0AC92E605}">
      <dsp:nvSpPr>
        <dsp:cNvPr id="0" name=""/>
        <dsp:cNvSpPr/>
      </dsp:nvSpPr>
      <dsp:spPr>
        <a:xfrm>
          <a:off x="1155650" y="1066963"/>
          <a:ext cx="3591359" cy="2666751"/>
        </a:xfrm>
        <a:prstGeom prst="rightArrow">
          <a:avLst>
            <a:gd name="adj1" fmla="val 70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50 Reduced Features</a:t>
          </a:r>
        </a:p>
      </dsp:txBody>
      <dsp:txXfrm>
        <a:off x="2053489" y="1466976"/>
        <a:ext cx="1760156" cy="1866725"/>
      </dsp:txXfrm>
    </dsp:sp>
    <dsp:sp modelId="{B324B13F-18B8-C448-B149-9FD82370A128}">
      <dsp:nvSpPr>
        <dsp:cNvPr id="0" name=""/>
        <dsp:cNvSpPr/>
      </dsp:nvSpPr>
      <dsp:spPr>
        <a:xfrm>
          <a:off x="574677" y="1661264"/>
          <a:ext cx="1525381" cy="1525381"/>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US" sz="5400" kern="1200" dirty="0"/>
            <a:t>LSI</a:t>
          </a:r>
          <a:endParaRPr lang="en-US" sz="2100" kern="1200" dirty="0"/>
        </a:p>
      </dsp:txBody>
      <dsp:txXfrm>
        <a:off x="798064" y="1884651"/>
        <a:ext cx="1078607" cy="1078607"/>
      </dsp:txXfrm>
    </dsp:sp>
    <dsp:sp modelId="{B46B4DFE-78F0-D641-AA78-21528904F1D5}">
      <dsp:nvSpPr>
        <dsp:cNvPr id="0" name=""/>
        <dsp:cNvSpPr/>
      </dsp:nvSpPr>
      <dsp:spPr>
        <a:xfrm>
          <a:off x="5204707" y="1018108"/>
          <a:ext cx="3050763" cy="2666751"/>
        </a:xfrm>
        <a:prstGeom prst="rightArrow">
          <a:avLst>
            <a:gd name="adj1" fmla="val 70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3660" tIns="18415" rIns="36830" bIns="18415" numCol="1" spcCol="1270" anchor="ctr" anchorCtr="0">
          <a:noAutofit/>
        </a:bodyPr>
        <a:lstStyle/>
        <a:p>
          <a:pPr marL="0" lvl="0" indent="0" algn="ctr" defTabSz="1289050">
            <a:lnSpc>
              <a:spcPct val="90000"/>
            </a:lnSpc>
            <a:spcBef>
              <a:spcPct val="0"/>
            </a:spcBef>
            <a:spcAft>
              <a:spcPct val="35000"/>
            </a:spcAft>
            <a:buNone/>
          </a:pPr>
          <a:r>
            <a:rPr lang="en-US" sz="2900" kern="1200" dirty="0"/>
            <a:t>18 Clusters</a:t>
          </a:r>
        </a:p>
      </dsp:txBody>
      <dsp:txXfrm>
        <a:off x="5967398" y="1418121"/>
        <a:ext cx="1487247" cy="1866725"/>
      </dsp:txXfrm>
    </dsp:sp>
    <dsp:sp modelId="{614091D7-51BF-B945-86F9-70021877E546}">
      <dsp:nvSpPr>
        <dsp:cNvPr id="0" name=""/>
        <dsp:cNvSpPr/>
      </dsp:nvSpPr>
      <dsp:spPr>
        <a:xfrm>
          <a:off x="4158852" y="1627416"/>
          <a:ext cx="1859974" cy="1525381"/>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KMEANS</a:t>
          </a:r>
        </a:p>
      </dsp:txBody>
      <dsp:txXfrm>
        <a:off x="4431239" y="1850803"/>
        <a:ext cx="1315200" cy="10786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C2409E-3235-9748-A4BD-21EDCC2DD4BF}">
      <dsp:nvSpPr>
        <dsp:cNvPr id="0" name=""/>
        <dsp:cNvSpPr/>
      </dsp:nvSpPr>
      <dsp:spPr>
        <a:xfrm>
          <a:off x="718747" y="671743"/>
          <a:ext cx="4318277" cy="3352205"/>
        </a:xfrm>
        <a:prstGeom prst="rightArrow">
          <a:avLst>
            <a:gd name="adj1" fmla="val 70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1280" tIns="20320" rIns="40640" bIns="20320" numCol="1" spcCol="1270" anchor="ctr" anchorCtr="0">
          <a:noAutofit/>
        </a:bodyPr>
        <a:lstStyle/>
        <a:p>
          <a:pPr marL="0" lvl="0" indent="0" algn="ctr" defTabSz="1422400">
            <a:lnSpc>
              <a:spcPct val="90000"/>
            </a:lnSpc>
            <a:spcBef>
              <a:spcPct val="0"/>
            </a:spcBef>
            <a:spcAft>
              <a:spcPct val="35000"/>
            </a:spcAft>
            <a:buNone/>
          </a:pPr>
          <a:r>
            <a:rPr lang="en-US" sz="3200" b="1" kern="1200" dirty="0"/>
            <a:t>Count </a:t>
          </a:r>
          <a:r>
            <a:rPr lang="en-US" sz="3200" b="1" kern="1200" dirty="0" err="1"/>
            <a:t>Vectorize</a:t>
          </a:r>
          <a:endParaRPr lang="en-US" sz="3200" kern="1200" dirty="0"/>
        </a:p>
      </dsp:txBody>
      <dsp:txXfrm>
        <a:off x="1798316" y="1174574"/>
        <a:ext cx="2105160" cy="2346543"/>
      </dsp:txXfrm>
    </dsp:sp>
    <dsp:sp modelId="{85C34235-16CC-544D-9197-FC3F81EF8020}">
      <dsp:nvSpPr>
        <dsp:cNvPr id="0" name=""/>
        <dsp:cNvSpPr/>
      </dsp:nvSpPr>
      <dsp:spPr>
        <a:xfrm>
          <a:off x="1693" y="1389115"/>
          <a:ext cx="1917461" cy="1917461"/>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n-US" sz="4700" kern="1200" dirty="0"/>
            <a:t>105k</a:t>
          </a:r>
        </a:p>
      </dsp:txBody>
      <dsp:txXfrm>
        <a:off x="282499" y="1669921"/>
        <a:ext cx="1355849" cy="1355849"/>
      </dsp:txXfrm>
    </dsp:sp>
    <dsp:sp modelId="{CFD574DE-5FBA-D849-98BF-C8E0AC92E605}">
      <dsp:nvSpPr>
        <dsp:cNvPr id="0" name=""/>
        <dsp:cNvSpPr/>
      </dsp:nvSpPr>
      <dsp:spPr>
        <a:xfrm>
          <a:off x="6352917" y="671743"/>
          <a:ext cx="3959481" cy="3352205"/>
        </a:xfrm>
        <a:prstGeom prst="rightArrow">
          <a:avLst>
            <a:gd name="adj1" fmla="val 70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0" tIns="25400" rIns="50800" bIns="25400" numCol="1" spcCol="1270" anchor="ctr" anchorCtr="0">
          <a:noAutofit/>
        </a:bodyPr>
        <a:lstStyle/>
        <a:p>
          <a:pPr marL="0" lvl="0" indent="0" algn="ctr" defTabSz="1778000">
            <a:lnSpc>
              <a:spcPct val="90000"/>
            </a:lnSpc>
            <a:spcBef>
              <a:spcPct val="0"/>
            </a:spcBef>
            <a:spcAft>
              <a:spcPct val="35000"/>
            </a:spcAft>
            <a:buNone/>
          </a:pPr>
          <a:r>
            <a:rPr lang="en-US" sz="4000" kern="1200" dirty="0"/>
            <a:t>20 Topics</a:t>
          </a:r>
        </a:p>
      </dsp:txBody>
      <dsp:txXfrm>
        <a:off x="7342787" y="1174574"/>
        <a:ext cx="1930247" cy="2346543"/>
      </dsp:txXfrm>
    </dsp:sp>
    <dsp:sp modelId="{B324B13F-18B8-C448-B149-9FD82370A128}">
      <dsp:nvSpPr>
        <dsp:cNvPr id="0" name=""/>
        <dsp:cNvSpPr/>
      </dsp:nvSpPr>
      <dsp:spPr>
        <a:xfrm>
          <a:off x="4463895" y="1454175"/>
          <a:ext cx="2273591" cy="1917461"/>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US" sz="5400" kern="1200" dirty="0"/>
            <a:t>LDA</a:t>
          </a:r>
          <a:endParaRPr lang="en-US" sz="2100" kern="1200" dirty="0"/>
        </a:p>
      </dsp:txBody>
      <dsp:txXfrm>
        <a:off x="4796855" y="1734981"/>
        <a:ext cx="1607671" cy="13558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C2409E-3235-9748-A4BD-21EDCC2DD4BF}">
      <dsp:nvSpPr>
        <dsp:cNvPr id="0" name=""/>
        <dsp:cNvSpPr/>
      </dsp:nvSpPr>
      <dsp:spPr>
        <a:xfrm>
          <a:off x="345571" y="314011"/>
          <a:ext cx="3754582" cy="2589310"/>
        </a:xfrm>
        <a:prstGeom prst="rightArrow">
          <a:avLst>
            <a:gd name="adj1" fmla="val 70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7780" rIns="35560" bIns="17780" numCol="1" spcCol="1270" anchor="ctr" anchorCtr="0">
          <a:noAutofit/>
        </a:bodyPr>
        <a:lstStyle/>
        <a:p>
          <a:pPr marL="0" lvl="0" indent="0" algn="ctr" defTabSz="1244600">
            <a:lnSpc>
              <a:spcPct val="90000"/>
            </a:lnSpc>
            <a:spcBef>
              <a:spcPct val="0"/>
            </a:spcBef>
            <a:spcAft>
              <a:spcPct val="35000"/>
            </a:spcAft>
            <a:buNone/>
          </a:pPr>
          <a:r>
            <a:rPr lang="en-US" sz="2800" b="0" kern="1200" dirty="0"/>
            <a:t>Pre-fitted</a:t>
          </a:r>
        </a:p>
        <a:p>
          <a:pPr marL="0" lvl="0" indent="0" algn="ctr" defTabSz="1244600">
            <a:lnSpc>
              <a:spcPct val="90000"/>
            </a:lnSpc>
            <a:spcBef>
              <a:spcPct val="0"/>
            </a:spcBef>
            <a:spcAft>
              <a:spcPct val="35000"/>
            </a:spcAft>
            <a:buNone/>
          </a:pPr>
          <a:r>
            <a:rPr lang="en-US" sz="2800" b="0" kern="1200" dirty="0"/>
            <a:t>Count </a:t>
          </a:r>
          <a:r>
            <a:rPr lang="en-US" sz="2800" b="0" kern="1200" dirty="0" err="1"/>
            <a:t>Vectorizer</a:t>
          </a:r>
          <a:endParaRPr lang="en-US" sz="2800" b="0" kern="1200" dirty="0"/>
        </a:p>
      </dsp:txBody>
      <dsp:txXfrm>
        <a:off x="1284217" y="702408"/>
        <a:ext cx="1909678" cy="1812517"/>
      </dsp:txXfrm>
    </dsp:sp>
    <dsp:sp modelId="{85C34235-16CC-544D-9197-FC3F81EF8020}">
      <dsp:nvSpPr>
        <dsp:cNvPr id="0" name=""/>
        <dsp:cNvSpPr/>
      </dsp:nvSpPr>
      <dsp:spPr>
        <a:xfrm>
          <a:off x="1233" y="868123"/>
          <a:ext cx="1481085" cy="1481085"/>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2011 Articles</a:t>
          </a:r>
        </a:p>
      </dsp:txBody>
      <dsp:txXfrm>
        <a:off x="218133" y="1085023"/>
        <a:ext cx="1047285" cy="1047285"/>
      </dsp:txXfrm>
    </dsp:sp>
    <dsp:sp modelId="{CFD574DE-5FBA-D849-98BF-C8E0AC92E605}">
      <dsp:nvSpPr>
        <dsp:cNvPr id="0" name=""/>
        <dsp:cNvSpPr/>
      </dsp:nvSpPr>
      <dsp:spPr>
        <a:xfrm>
          <a:off x="5148789" y="314011"/>
          <a:ext cx="3410081" cy="2589310"/>
        </a:xfrm>
        <a:prstGeom prst="rightArrow">
          <a:avLst>
            <a:gd name="adj1" fmla="val 70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22860" rIns="45720" bIns="22860" numCol="1" spcCol="1270" anchor="ctr" anchorCtr="0">
          <a:noAutofit/>
        </a:bodyPr>
        <a:lstStyle/>
        <a:p>
          <a:pPr marL="0" lvl="0" indent="0" algn="ctr" defTabSz="1600200">
            <a:lnSpc>
              <a:spcPct val="90000"/>
            </a:lnSpc>
            <a:spcBef>
              <a:spcPct val="0"/>
            </a:spcBef>
            <a:spcAft>
              <a:spcPct val="35000"/>
            </a:spcAft>
            <a:buNone/>
          </a:pPr>
          <a:r>
            <a:rPr lang="en-US" sz="3600" kern="1200" dirty="0"/>
            <a:t>20 Topics</a:t>
          </a:r>
        </a:p>
      </dsp:txBody>
      <dsp:txXfrm>
        <a:off x="6001309" y="702408"/>
        <a:ext cx="1662415" cy="1812517"/>
      </dsp:txXfrm>
    </dsp:sp>
    <dsp:sp modelId="{B324B13F-18B8-C448-B149-9FD82370A128}">
      <dsp:nvSpPr>
        <dsp:cNvPr id="0" name=""/>
        <dsp:cNvSpPr/>
      </dsp:nvSpPr>
      <dsp:spPr>
        <a:xfrm>
          <a:off x="3746677" y="931684"/>
          <a:ext cx="2172441" cy="1469400"/>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Pre-trained</a:t>
          </a:r>
          <a:endParaRPr lang="en-US" sz="3600" kern="1200" dirty="0"/>
        </a:p>
        <a:p>
          <a:pPr marL="0" lvl="0" indent="0" algn="ctr" defTabSz="1244600">
            <a:lnSpc>
              <a:spcPct val="90000"/>
            </a:lnSpc>
            <a:spcBef>
              <a:spcPct val="0"/>
            </a:spcBef>
            <a:spcAft>
              <a:spcPct val="35000"/>
            </a:spcAft>
            <a:buNone/>
          </a:pPr>
          <a:r>
            <a:rPr lang="en-US" sz="3600" kern="1200" dirty="0"/>
            <a:t>LDA</a:t>
          </a:r>
          <a:endParaRPr lang="en-US" sz="1400" kern="1200" dirty="0"/>
        </a:p>
      </dsp:txBody>
      <dsp:txXfrm>
        <a:off x="4064824" y="1146873"/>
        <a:ext cx="1536147" cy="103902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3/8/18</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3/8/18</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641EA-CFB2-C847-A562-2D8A12E776FE}"/>
              </a:ext>
            </a:extLst>
          </p:cNvPr>
          <p:cNvSpPr>
            <a:spLocks noGrp="1"/>
          </p:cNvSpPr>
          <p:nvPr>
            <p:ph type="ctrTitle"/>
          </p:nvPr>
        </p:nvSpPr>
        <p:spPr/>
        <p:txBody>
          <a:bodyPr/>
          <a:lstStyle/>
          <a:p>
            <a:r>
              <a:rPr lang="en-US" dirty="0"/>
              <a:t>New York times and baseball</a:t>
            </a:r>
          </a:p>
        </p:txBody>
      </p:sp>
      <p:sp>
        <p:nvSpPr>
          <p:cNvPr id="3" name="Subtitle 2">
            <a:extLst>
              <a:ext uri="{FF2B5EF4-FFF2-40B4-BE49-F238E27FC236}">
                <a16:creationId xmlns:a16="http://schemas.microsoft.com/office/drawing/2014/main" id="{80A816DF-7BD0-3D41-A1E9-FFB4BEE20145}"/>
              </a:ext>
            </a:extLst>
          </p:cNvPr>
          <p:cNvSpPr>
            <a:spLocks noGrp="1"/>
          </p:cNvSpPr>
          <p:nvPr>
            <p:ph type="subTitle" idx="1"/>
          </p:nvPr>
        </p:nvSpPr>
        <p:spPr>
          <a:xfrm>
            <a:off x="1751012" y="5046132"/>
            <a:ext cx="8676222" cy="745067"/>
          </a:xfrm>
        </p:spPr>
        <p:txBody>
          <a:bodyPr/>
          <a:lstStyle/>
          <a:p>
            <a:r>
              <a:rPr lang="en-US" dirty="0"/>
              <a:t>extra</a:t>
            </a:r>
          </a:p>
        </p:txBody>
      </p:sp>
    </p:spTree>
    <p:extLst>
      <p:ext uri="{BB962C8B-B14F-4D97-AF65-F5344CB8AC3E}">
        <p14:creationId xmlns:p14="http://schemas.microsoft.com/office/powerpoint/2010/main" val="3745207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58AABB83-09B5-B04B-9705-BA2F06E9E33F}"/>
              </a:ext>
            </a:extLst>
          </p:cNvPr>
          <p:cNvGraphicFramePr/>
          <p:nvPr>
            <p:extLst>
              <p:ext uri="{D42A27DB-BD31-4B8C-83A1-F6EECF244321}">
                <p14:modId xmlns:p14="http://schemas.microsoft.com/office/powerpoint/2010/main" val="3322625141"/>
              </p:ext>
            </p:extLst>
          </p:nvPr>
        </p:nvGraphicFramePr>
        <p:xfrm>
          <a:off x="1134533" y="2031999"/>
          <a:ext cx="10312399" cy="46956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
            <a:extLst>
              <a:ext uri="{FF2B5EF4-FFF2-40B4-BE49-F238E27FC236}">
                <a16:creationId xmlns:a16="http://schemas.microsoft.com/office/drawing/2014/main" id="{C8DA5036-3A3E-3944-B1FD-CF3580528B5B}"/>
              </a:ext>
            </a:extLst>
          </p:cNvPr>
          <p:cNvSpPr>
            <a:spLocks noGrp="1"/>
          </p:cNvSpPr>
          <p:nvPr>
            <p:ph type="title"/>
          </p:nvPr>
        </p:nvSpPr>
        <p:spPr>
          <a:xfrm>
            <a:off x="1141413" y="609600"/>
            <a:ext cx="9905998" cy="1905000"/>
          </a:xfrm>
        </p:spPr>
        <p:txBody>
          <a:bodyPr>
            <a:normAutofit/>
          </a:bodyPr>
          <a:lstStyle/>
          <a:p>
            <a:r>
              <a:rPr lang="en-US" sz="4800" dirty="0"/>
              <a:t>Latent </a:t>
            </a:r>
            <a:r>
              <a:rPr lang="en-US" sz="4800" dirty="0" err="1"/>
              <a:t>dirichlet</a:t>
            </a:r>
            <a:r>
              <a:rPr lang="en-US" sz="4800" dirty="0"/>
              <a:t> Allocation</a:t>
            </a:r>
          </a:p>
        </p:txBody>
      </p:sp>
    </p:spTree>
    <p:extLst>
      <p:ext uri="{BB962C8B-B14F-4D97-AF65-F5344CB8AC3E}">
        <p14:creationId xmlns:p14="http://schemas.microsoft.com/office/powerpoint/2010/main" val="47034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039FC1D-42C9-D84D-84A7-1137A370C5AA}"/>
              </a:ext>
            </a:extLst>
          </p:cNvPr>
          <p:cNvPicPr>
            <a:picLocks noGrp="1" noChangeAspect="1"/>
          </p:cNvPicPr>
          <p:nvPr>
            <p:ph idx="1"/>
          </p:nvPr>
        </p:nvPicPr>
        <p:blipFill rotWithShape="1">
          <a:blip r:embed="rId2"/>
          <a:srcRect l="13705" t="8140" r="15368" b="8578"/>
          <a:stretch/>
        </p:blipFill>
        <p:spPr>
          <a:xfrm>
            <a:off x="423334" y="914398"/>
            <a:ext cx="5249333" cy="4622801"/>
          </a:xfrm>
        </p:spPr>
      </p:pic>
      <p:sp>
        <p:nvSpPr>
          <p:cNvPr id="7" name="TextBox 6">
            <a:extLst>
              <a:ext uri="{FF2B5EF4-FFF2-40B4-BE49-F238E27FC236}">
                <a16:creationId xmlns:a16="http://schemas.microsoft.com/office/drawing/2014/main" id="{FCC1A8B9-78B4-024F-B221-DBDAC353F9DB}"/>
              </a:ext>
            </a:extLst>
          </p:cNvPr>
          <p:cNvSpPr txBox="1"/>
          <p:nvPr/>
        </p:nvSpPr>
        <p:spPr>
          <a:xfrm>
            <a:off x="6112933" y="524934"/>
            <a:ext cx="5452533" cy="2800767"/>
          </a:xfrm>
          <a:prstGeom prst="rect">
            <a:avLst/>
          </a:prstGeom>
          <a:noFill/>
        </p:spPr>
        <p:txBody>
          <a:bodyPr wrap="square" rtlCol="0">
            <a:spAutoFit/>
          </a:bodyPr>
          <a:lstStyle/>
          <a:p>
            <a:r>
              <a:rPr lang="en-US" sz="2200" dirty="0"/>
              <a:t>Score: </a:t>
            </a:r>
            <a:r>
              <a:rPr lang="en-US" sz="2200" b="1" dirty="0"/>
              <a:t>0.9352</a:t>
            </a:r>
          </a:p>
          <a:p>
            <a:r>
              <a:rPr lang="en-US" sz="2200" dirty="0"/>
              <a:t>ADEN, Yemen (Reuters) — The Yemeni Army battled militants linked to Al Qaeda in the southern town of </a:t>
            </a:r>
            <a:r>
              <a:rPr lang="en-US" sz="2200" dirty="0" err="1"/>
              <a:t>Zinjibar</a:t>
            </a:r>
            <a:r>
              <a:rPr lang="en-US" sz="2200" dirty="0"/>
              <a:t> on Saturday, recapturing important positions in the rebel-held city and killing at least 62 Islamist fighters, a military official said…</a:t>
            </a:r>
          </a:p>
        </p:txBody>
      </p:sp>
      <p:sp>
        <p:nvSpPr>
          <p:cNvPr id="8" name="TextBox 7">
            <a:extLst>
              <a:ext uri="{FF2B5EF4-FFF2-40B4-BE49-F238E27FC236}">
                <a16:creationId xmlns:a16="http://schemas.microsoft.com/office/drawing/2014/main" id="{675FB757-BD58-E34B-973E-5F6E0497C831}"/>
              </a:ext>
            </a:extLst>
          </p:cNvPr>
          <p:cNvSpPr txBox="1"/>
          <p:nvPr/>
        </p:nvSpPr>
        <p:spPr>
          <a:xfrm>
            <a:off x="6112933" y="3664255"/>
            <a:ext cx="5452533" cy="2123658"/>
          </a:xfrm>
          <a:prstGeom prst="rect">
            <a:avLst/>
          </a:prstGeom>
          <a:noFill/>
        </p:spPr>
        <p:txBody>
          <a:bodyPr wrap="square" rtlCol="0">
            <a:spAutoFit/>
          </a:bodyPr>
          <a:lstStyle/>
          <a:p>
            <a:r>
              <a:rPr lang="en-US" sz="2200" dirty="0"/>
              <a:t>Score: </a:t>
            </a:r>
            <a:r>
              <a:rPr lang="en-US" sz="2200" b="1" dirty="0"/>
              <a:t>0.9317</a:t>
            </a:r>
          </a:p>
          <a:p>
            <a:r>
              <a:rPr lang="en-US" sz="2200" dirty="0"/>
              <a:t>SANA, Yemen (AP) — The death toll from a suicide bombing in southern Yemen rose to 45 on Sunday, officials said, in the latest attack against militias allied with the army…</a:t>
            </a:r>
          </a:p>
        </p:txBody>
      </p:sp>
    </p:spTree>
    <p:extLst>
      <p:ext uri="{BB962C8B-B14F-4D97-AF65-F5344CB8AC3E}">
        <p14:creationId xmlns:p14="http://schemas.microsoft.com/office/powerpoint/2010/main" val="311105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C0AE7-0971-ED48-ACC8-059DB71E903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A4870AE-BDEF-1E4E-AD17-F9DEA0A71FE0}"/>
              </a:ext>
            </a:extLst>
          </p:cNvPr>
          <p:cNvPicPr>
            <a:picLocks noGrp="1" noChangeAspect="1"/>
          </p:cNvPicPr>
          <p:nvPr>
            <p:ph idx="1"/>
          </p:nvPr>
        </p:nvPicPr>
        <p:blipFill rotWithShape="1">
          <a:blip r:embed="rId2"/>
          <a:srcRect l="14269" t="4124" r="13260" b="8100"/>
          <a:stretch/>
        </p:blipFill>
        <p:spPr>
          <a:xfrm>
            <a:off x="210649" y="1005095"/>
            <a:ext cx="5529752" cy="5023171"/>
          </a:xfrm>
        </p:spPr>
      </p:pic>
      <p:sp>
        <p:nvSpPr>
          <p:cNvPr id="6" name="TextBox 5">
            <a:extLst>
              <a:ext uri="{FF2B5EF4-FFF2-40B4-BE49-F238E27FC236}">
                <a16:creationId xmlns:a16="http://schemas.microsoft.com/office/drawing/2014/main" id="{B023EC24-675E-6248-B288-A98F1A509CD6}"/>
              </a:ext>
            </a:extLst>
          </p:cNvPr>
          <p:cNvSpPr txBox="1"/>
          <p:nvPr/>
        </p:nvSpPr>
        <p:spPr>
          <a:xfrm>
            <a:off x="6094412" y="869629"/>
            <a:ext cx="5883764" cy="2308324"/>
          </a:xfrm>
          <a:prstGeom prst="rect">
            <a:avLst/>
          </a:prstGeom>
          <a:noFill/>
        </p:spPr>
        <p:txBody>
          <a:bodyPr wrap="square" rtlCol="0">
            <a:spAutoFit/>
          </a:bodyPr>
          <a:lstStyle/>
          <a:p>
            <a:r>
              <a:rPr lang="en-US" sz="2400" dirty="0"/>
              <a:t>Score: </a:t>
            </a:r>
            <a:r>
              <a:rPr lang="en-US" sz="2400" b="1" dirty="0"/>
              <a:t>0.96397</a:t>
            </a:r>
            <a:r>
              <a:rPr lang="en-US" sz="2400" dirty="0"/>
              <a:t> </a:t>
            </a:r>
          </a:p>
          <a:p>
            <a:r>
              <a:rPr lang="en-US" sz="2400" dirty="0"/>
              <a:t>Honeywell International said on Friday that its profit rose 10 percent in the third quarter as new products and emerging market growth offset weakness in Europe.</a:t>
            </a:r>
          </a:p>
        </p:txBody>
      </p:sp>
      <p:sp>
        <p:nvSpPr>
          <p:cNvPr id="7" name="Rectangle 6">
            <a:extLst>
              <a:ext uri="{FF2B5EF4-FFF2-40B4-BE49-F238E27FC236}">
                <a16:creationId xmlns:a16="http://schemas.microsoft.com/office/drawing/2014/main" id="{80BF0C8F-4846-1646-B797-74B0CB7DF567}"/>
              </a:ext>
            </a:extLst>
          </p:cNvPr>
          <p:cNvSpPr/>
          <p:nvPr/>
        </p:nvSpPr>
        <p:spPr>
          <a:xfrm>
            <a:off x="6094411" y="3776134"/>
            <a:ext cx="5883764" cy="2677656"/>
          </a:xfrm>
          <a:prstGeom prst="rect">
            <a:avLst/>
          </a:prstGeom>
        </p:spPr>
        <p:txBody>
          <a:bodyPr wrap="square">
            <a:spAutoFit/>
          </a:bodyPr>
          <a:lstStyle/>
          <a:p>
            <a:r>
              <a:rPr lang="en-US" sz="2400" dirty="0"/>
              <a:t>Score: </a:t>
            </a:r>
            <a:r>
              <a:rPr lang="en-US" sz="2400" b="1" dirty="0"/>
              <a:t>0.95374</a:t>
            </a:r>
          </a:p>
          <a:p>
            <a:r>
              <a:rPr lang="en-US" sz="2400" dirty="0"/>
              <a:t>Tiffany &amp; Company reported Thursday that its third-quarter net income fell about 30 percent, citing a higher-than-expected tax rate, economic weakness and high precious metal and diamond costs.</a:t>
            </a:r>
          </a:p>
        </p:txBody>
      </p:sp>
    </p:spTree>
    <p:extLst>
      <p:ext uri="{BB962C8B-B14F-4D97-AF65-F5344CB8AC3E}">
        <p14:creationId xmlns:p14="http://schemas.microsoft.com/office/powerpoint/2010/main" val="364465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heckerboard(across)">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02ADBE-42C0-BE44-B064-5866D14B21B8}"/>
              </a:ext>
            </a:extLst>
          </p:cNvPr>
          <p:cNvPicPr>
            <a:picLocks noChangeAspect="1"/>
          </p:cNvPicPr>
          <p:nvPr/>
        </p:nvPicPr>
        <p:blipFill rotWithShape="1">
          <a:blip r:embed="rId2"/>
          <a:srcRect l="16836" t="4167" r="13750" b="4167"/>
          <a:stretch/>
        </p:blipFill>
        <p:spPr>
          <a:xfrm>
            <a:off x="413279" y="877813"/>
            <a:ext cx="4988454" cy="4940734"/>
          </a:xfrm>
          <a:prstGeom prst="rect">
            <a:avLst/>
          </a:prstGeom>
        </p:spPr>
      </p:pic>
      <p:sp>
        <p:nvSpPr>
          <p:cNvPr id="6" name="Rectangle 5">
            <a:extLst>
              <a:ext uri="{FF2B5EF4-FFF2-40B4-BE49-F238E27FC236}">
                <a16:creationId xmlns:a16="http://schemas.microsoft.com/office/drawing/2014/main" id="{D14F9948-5049-A34F-8ADB-849E0EC327D0}"/>
              </a:ext>
            </a:extLst>
          </p:cNvPr>
          <p:cNvSpPr/>
          <p:nvPr/>
        </p:nvSpPr>
        <p:spPr>
          <a:xfrm>
            <a:off x="5672667" y="211192"/>
            <a:ext cx="6096000" cy="2677656"/>
          </a:xfrm>
          <a:prstGeom prst="rect">
            <a:avLst/>
          </a:prstGeom>
        </p:spPr>
        <p:txBody>
          <a:bodyPr>
            <a:spAutoFit/>
          </a:bodyPr>
          <a:lstStyle/>
          <a:p>
            <a:r>
              <a:rPr lang="en-US" sz="2400" dirty="0"/>
              <a:t>Dr. Marisa Rory Mendel, the daughter of Ilene S. Mendel and Dr. Herbert E. Mendel of Fayetteville, N.Y., was </a:t>
            </a:r>
            <a:r>
              <a:rPr lang="en-US" sz="2400" b="1" dirty="0"/>
              <a:t>married</a:t>
            </a:r>
            <a:r>
              <a:rPr lang="en-US" sz="2400" dirty="0"/>
              <a:t> Saturday evening in Syracuse to Joshua Michael Abraham, a son of Harriet </a:t>
            </a:r>
            <a:r>
              <a:rPr lang="en-US" sz="2400" dirty="0" err="1"/>
              <a:t>Sostman</a:t>
            </a:r>
            <a:r>
              <a:rPr lang="en-US" sz="2400" dirty="0"/>
              <a:t> Abraham and Dr. Jerrold L. Abraham, also of Fayetteville. </a:t>
            </a:r>
          </a:p>
        </p:txBody>
      </p:sp>
      <p:sp>
        <p:nvSpPr>
          <p:cNvPr id="7" name="Rectangle 6">
            <a:extLst>
              <a:ext uri="{FF2B5EF4-FFF2-40B4-BE49-F238E27FC236}">
                <a16:creationId xmlns:a16="http://schemas.microsoft.com/office/drawing/2014/main" id="{0CA1BAD0-7CC9-E445-9D8A-93F8B9EE65DB}"/>
              </a:ext>
            </a:extLst>
          </p:cNvPr>
          <p:cNvSpPr/>
          <p:nvPr/>
        </p:nvSpPr>
        <p:spPr>
          <a:xfrm>
            <a:off x="5672667" y="3105192"/>
            <a:ext cx="6096000" cy="1569660"/>
          </a:xfrm>
          <a:prstGeom prst="rect">
            <a:avLst/>
          </a:prstGeom>
        </p:spPr>
        <p:txBody>
          <a:bodyPr>
            <a:spAutoFit/>
          </a:bodyPr>
          <a:lstStyle/>
          <a:p>
            <a:r>
              <a:rPr lang="en-US" sz="2400" dirty="0"/>
              <a:t>Dr. </a:t>
            </a:r>
            <a:r>
              <a:rPr lang="en-US" sz="2400" dirty="0" err="1"/>
              <a:t>Alisse</a:t>
            </a:r>
            <a:r>
              <a:rPr lang="en-US" sz="2400" dirty="0"/>
              <a:t> Katherine </a:t>
            </a:r>
            <a:r>
              <a:rPr lang="en-US" sz="2400" dirty="0" err="1"/>
              <a:t>Hauspurg</a:t>
            </a:r>
            <a:r>
              <a:rPr lang="en-US" sz="2400" dirty="0"/>
              <a:t> and Dr. Adam James </a:t>
            </a:r>
            <a:r>
              <a:rPr lang="en-US" sz="2400" dirty="0" err="1"/>
              <a:t>Janicki</a:t>
            </a:r>
            <a:r>
              <a:rPr lang="en-US" sz="2400" dirty="0"/>
              <a:t> were </a:t>
            </a:r>
            <a:r>
              <a:rPr lang="en-US" sz="2400" b="1" dirty="0"/>
              <a:t>married</a:t>
            </a:r>
            <a:r>
              <a:rPr lang="en-US" sz="2400" dirty="0"/>
              <a:t> Saturday at Saltwater Farm Vineyard in Stonington, Conn.</a:t>
            </a:r>
          </a:p>
        </p:txBody>
      </p:sp>
      <p:sp>
        <p:nvSpPr>
          <p:cNvPr id="8" name="Rectangle 7">
            <a:extLst>
              <a:ext uri="{FF2B5EF4-FFF2-40B4-BE49-F238E27FC236}">
                <a16:creationId xmlns:a16="http://schemas.microsoft.com/office/drawing/2014/main" id="{5D35AB34-6CC6-E446-A247-8E77838D90BC}"/>
              </a:ext>
            </a:extLst>
          </p:cNvPr>
          <p:cNvSpPr/>
          <p:nvPr/>
        </p:nvSpPr>
        <p:spPr>
          <a:xfrm>
            <a:off x="5672667" y="5033717"/>
            <a:ext cx="6096000" cy="1569660"/>
          </a:xfrm>
          <a:prstGeom prst="rect">
            <a:avLst/>
          </a:prstGeom>
        </p:spPr>
        <p:txBody>
          <a:bodyPr>
            <a:spAutoFit/>
          </a:bodyPr>
          <a:lstStyle/>
          <a:p>
            <a:r>
              <a:rPr lang="en-US" sz="2400" dirty="0"/>
              <a:t>Dr. Alexis Jenks </a:t>
            </a:r>
            <a:r>
              <a:rPr lang="en-US" sz="2400" dirty="0" err="1"/>
              <a:t>Roettinger</a:t>
            </a:r>
            <a:r>
              <a:rPr lang="en-US" sz="2400" dirty="0"/>
              <a:t> and Christopher Matthew </a:t>
            </a:r>
            <a:r>
              <a:rPr lang="en-US" sz="2400" dirty="0" err="1"/>
              <a:t>Markowski</a:t>
            </a:r>
            <a:r>
              <a:rPr lang="en-US" sz="2400" dirty="0"/>
              <a:t> were </a:t>
            </a:r>
            <a:r>
              <a:rPr lang="en-US" sz="2400" b="1" dirty="0"/>
              <a:t>married</a:t>
            </a:r>
            <a:r>
              <a:rPr lang="en-US" sz="2400" dirty="0"/>
              <a:t> Saturday evening at St. Columba’s Chapel in Middletown, R.I.</a:t>
            </a:r>
          </a:p>
        </p:txBody>
      </p:sp>
    </p:spTree>
    <p:extLst>
      <p:ext uri="{BB962C8B-B14F-4D97-AF65-F5344CB8AC3E}">
        <p14:creationId xmlns:p14="http://schemas.microsoft.com/office/powerpoint/2010/main" val="266486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14F9948-5049-A34F-8ADB-849E0EC327D0}"/>
              </a:ext>
            </a:extLst>
          </p:cNvPr>
          <p:cNvSpPr/>
          <p:nvPr/>
        </p:nvSpPr>
        <p:spPr>
          <a:xfrm>
            <a:off x="5672667" y="211192"/>
            <a:ext cx="6096000" cy="1631216"/>
          </a:xfrm>
          <a:prstGeom prst="rect">
            <a:avLst/>
          </a:prstGeom>
        </p:spPr>
        <p:txBody>
          <a:bodyPr>
            <a:spAutoFit/>
          </a:bodyPr>
          <a:lstStyle/>
          <a:p>
            <a:r>
              <a:rPr lang="en-US" sz="2000" dirty="0"/>
              <a:t>Michael </a:t>
            </a:r>
            <a:r>
              <a:rPr lang="en-US" sz="2000" b="1" dirty="0"/>
              <a:t>Baer joined </a:t>
            </a:r>
            <a:r>
              <a:rPr lang="en-US" sz="2000" b="1" dirty="0" err="1"/>
              <a:t>Starcom</a:t>
            </a:r>
            <a:r>
              <a:rPr lang="en-US" sz="2000" b="1" dirty="0"/>
              <a:t> USA, Chicago, in a new post</a:t>
            </a:r>
            <a:r>
              <a:rPr lang="en-US" sz="2000" dirty="0"/>
              <a:t>, executive vice president and managing director, overseeing the Hallmark, Lego, Luxottica Group and Walgreens accounts.</a:t>
            </a:r>
          </a:p>
        </p:txBody>
      </p:sp>
      <p:sp>
        <p:nvSpPr>
          <p:cNvPr id="7" name="Rectangle 6">
            <a:extLst>
              <a:ext uri="{FF2B5EF4-FFF2-40B4-BE49-F238E27FC236}">
                <a16:creationId xmlns:a16="http://schemas.microsoft.com/office/drawing/2014/main" id="{0CA1BAD0-7CC9-E445-9D8A-93F8B9EE65DB}"/>
              </a:ext>
            </a:extLst>
          </p:cNvPr>
          <p:cNvSpPr/>
          <p:nvPr/>
        </p:nvSpPr>
        <p:spPr>
          <a:xfrm>
            <a:off x="5672667" y="2284878"/>
            <a:ext cx="6096000" cy="1938992"/>
          </a:xfrm>
          <a:prstGeom prst="rect">
            <a:avLst/>
          </a:prstGeom>
        </p:spPr>
        <p:txBody>
          <a:bodyPr>
            <a:spAutoFit/>
          </a:bodyPr>
          <a:lstStyle/>
          <a:p>
            <a:r>
              <a:rPr lang="en-US" sz="2000" dirty="0"/>
              <a:t>Black Bag Advertising, San Francisco, was </a:t>
            </a:r>
            <a:r>
              <a:rPr lang="en-US" sz="2000" b="1" dirty="0"/>
              <a:t>acquired by Essence Digital. Financial terms were not disclosed. </a:t>
            </a:r>
            <a:r>
              <a:rPr lang="en-US" sz="2000" dirty="0"/>
              <a:t>The deal is part of expansion plans in the United States for Essence Digital, which is based in London and has an office in New York.</a:t>
            </a:r>
          </a:p>
        </p:txBody>
      </p:sp>
      <p:sp>
        <p:nvSpPr>
          <p:cNvPr id="8" name="Rectangle 7">
            <a:extLst>
              <a:ext uri="{FF2B5EF4-FFF2-40B4-BE49-F238E27FC236}">
                <a16:creationId xmlns:a16="http://schemas.microsoft.com/office/drawing/2014/main" id="{5D35AB34-6CC6-E446-A247-8E77838D90BC}"/>
              </a:ext>
            </a:extLst>
          </p:cNvPr>
          <p:cNvSpPr/>
          <p:nvPr/>
        </p:nvSpPr>
        <p:spPr>
          <a:xfrm>
            <a:off x="5672667" y="4833692"/>
            <a:ext cx="6096000" cy="1631216"/>
          </a:xfrm>
          <a:prstGeom prst="rect">
            <a:avLst/>
          </a:prstGeom>
        </p:spPr>
        <p:txBody>
          <a:bodyPr>
            <a:spAutoFit/>
          </a:bodyPr>
          <a:lstStyle/>
          <a:p>
            <a:r>
              <a:rPr lang="en-US" sz="2000" dirty="0"/>
              <a:t>Hanna Adams </a:t>
            </a:r>
            <a:r>
              <a:rPr lang="en-US" sz="2000" b="1" dirty="0"/>
              <a:t>joined PJA Advertising and Marketing as an account supervisor</a:t>
            </a:r>
            <a:r>
              <a:rPr lang="en-US" sz="2000" dirty="0"/>
              <a:t>. She had been an account supervisor at Hill Holliday, Boston, part of the Interpublic Group of Companies.</a:t>
            </a:r>
          </a:p>
        </p:txBody>
      </p:sp>
      <p:pic>
        <p:nvPicPr>
          <p:cNvPr id="3" name="Picture 2">
            <a:extLst>
              <a:ext uri="{FF2B5EF4-FFF2-40B4-BE49-F238E27FC236}">
                <a16:creationId xmlns:a16="http://schemas.microsoft.com/office/drawing/2014/main" id="{B9E73A7F-0DFE-124A-B7B8-6CCBBB23C4E3}"/>
              </a:ext>
            </a:extLst>
          </p:cNvPr>
          <p:cNvPicPr>
            <a:picLocks noChangeAspect="1"/>
          </p:cNvPicPr>
          <p:nvPr/>
        </p:nvPicPr>
        <p:blipFill rotWithShape="1">
          <a:blip r:embed="rId2"/>
          <a:srcRect l="11223" t="9789" r="10417" b="10448"/>
          <a:stretch/>
        </p:blipFill>
        <p:spPr>
          <a:xfrm>
            <a:off x="520658" y="1350962"/>
            <a:ext cx="4986579" cy="3806825"/>
          </a:xfrm>
          <a:prstGeom prst="rect">
            <a:avLst/>
          </a:prstGeom>
        </p:spPr>
      </p:pic>
    </p:spTree>
    <p:extLst>
      <p:ext uri="{BB962C8B-B14F-4D97-AF65-F5344CB8AC3E}">
        <p14:creationId xmlns:p14="http://schemas.microsoft.com/office/powerpoint/2010/main" val="772177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D580E-EE6B-E843-B3FD-3DF50EEDE7CC}"/>
              </a:ext>
            </a:extLst>
          </p:cNvPr>
          <p:cNvSpPr>
            <a:spLocks noGrp="1"/>
          </p:cNvSpPr>
          <p:nvPr>
            <p:ph type="title"/>
          </p:nvPr>
        </p:nvSpPr>
        <p:spPr>
          <a:xfrm>
            <a:off x="650345" y="347134"/>
            <a:ext cx="9905998" cy="1159933"/>
          </a:xfrm>
        </p:spPr>
        <p:txBody>
          <a:bodyPr>
            <a:normAutofit/>
          </a:bodyPr>
          <a:lstStyle/>
          <a:p>
            <a:r>
              <a:rPr lang="en-US" sz="3600" dirty="0"/>
              <a:t>Topic Fitting By Year</a:t>
            </a:r>
          </a:p>
        </p:txBody>
      </p:sp>
      <p:graphicFrame>
        <p:nvGraphicFramePr>
          <p:cNvPr id="4" name="Diagram 3">
            <a:extLst>
              <a:ext uri="{FF2B5EF4-FFF2-40B4-BE49-F238E27FC236}">
                <a16:creationId xmlns:a16="http://schemas.microsoft.com/office/drawing/2014/main" id="{48289C90-14D6-8D46-85F8-8B6DFE6AD213}"/>
              </a:ext>
            </a:extLst>
          </p:cNvPr>
          <p:cNvGraphicFramePr/>
          <p:nvPr>
            <p:extLst>
              <p:ext uri="{D42A27DB-BD31-4B8C-83A1-F6EECF244321}">
                <p14:modId xmlns:p14="http://schemas.microsoft.com/office/powerpoint/2010/main" val="4107591489"/>
              </p:ext>
            </p:extLst>
          </p:nvPr>
        </p:nvGraphicFramePr>
        <p:xfrm>
          <a:off x="193146" y="1507067"/>
          <a:ext cx="8558871" cy="3217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A6F2E45B-8FA7-D045-95AF-3C914067CEF8}"/>
              </a:ext>
            </a:extLst>
          </p:cNvPr>
          <p:cNvSpPr/>
          <p:nvPr/>
        </p:nvSpPr>
        <p:spPr>
          <a:xfrm>
            <a:off x="8537172" y="668868"/>
            <a:ext cx="1799961" cy="378565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2400" dirty="0">
                <a:solidFill>
                  <a:schemeClr val="bg1"/>
                </a:solidFill>
              </a:rPr>
              <a:t>0: 0.1396</a:t>
            </a:r>
          </a:p>
          <a:p>
            <a:r>
              <a:rPr lang="en-US" sz="2400" dirty="0">
                <a:solidFill>
                  <a:schemeClr val="bg1"/>
                </a:solidFill>
              </a:rPr>
              <a:t>2: 0.1812</a:t>
            </a:r>
          </a:p>
          <a:p>
            <a:r>
              <a:rPr lang="en-US" sz="2400" dirty="0">
                <a:solidFill>
                  <a:schemeClr val="bg1"/>
                </a:solidFill>
              </a:rPr>
              <a:t>3: 0.0252</a:t>
            </a:r>
          </a:p>
          <a:p>
            <a:r>
              <a:rPr lang="en-US" sz="2400" dirty="0">
                <a:solidFill>
                  <a:schemeClr val="bg1"/>
                </a:solidFill>
              </a:rPr>
              <a:t>4: 0.0306</a:t>
            </a:r>
          </a:p>
          <a:p>
            <a:r>
              <a:rPr lang="en-US" sz="2400" dirty="0">
                <a:solidFill>
                  <a:schemeClr val="bg1"/>
                </a:solidFill>
              </a:rPr>
              <a:t>5: 0.0160</a:t>
            </a:r>
          </a:p>
          <a:p>
            <a:r>
              <a:rPr lang="en-US" sz="2400" dirty="0">
                <a:solidFill>
                  <a:schemeClr val="bg1"/>
                </a:solidFill>
              </a:rPr>
              <a:t>7: 0.2852</a:t>
            </a:r>
          </a:p>
          <a:p>
            <a:r>
              <a:rPr lang="en-US" sz="2400" dirty="0">
                <a:solidFill>
                  <a:schemeClr val="bg1"/>
                </a:solidFill>
              </a:rPr>
              <a:t>10: 0.0121</a:t>
            </a:r>
          </a:p>
          <a:p>
            <a:r>
              <a:rPr lang="en-US" sz="2400" dirty="0">
                <a:solidFill>
                  <a:schemeClr val="bg1"/>
                </a:solidFill>
              </a:rPr>
              <a:t>13: 0.0309</a:t>
            </a:r>
          </a:p>
          <a:p>
            <a:r>
              <a:rPr lang="en-US" sz="2400" dirty="0">
                <a:solidFill>
                  <a:schemeClr val="bg1"/>
                </a:solidFill>
              </a:rPr>
              <a:t>14: 0.0699</a:t>
            </a:r>
          </a:p>
          <a:p>
            <a:r>
              <a:rPr lang="en-US" sz="2400" dirty="0">
                <a:solidFill>
                  <a:schemeClr val="bg1"/>
                </a:solidFill>
              </a:rPr>
              <a:t>16: 0.1601</a:t>
            </a:r>
          </a:p>
        </p:txBody>
      </p:sp>
      <p:sp>
        <p:nvSpPr>
          <p:cNvPr id="10" name="Rectangle 9">
            <a:extLst>
              <a:ext uri="{FF2B5EF4-FFF2-40B4-BE49-F238E27FC236}">
                <a16:creationId xmlns:a16="http://schemas.microsoft.com/office/drawing/2014/main" id="{01D1361D-836C-064E-8123-580E0C793E5C}"/>
              </a:ext>
            </a:extLst>
          </p:cNvPr>
          <p:cNvSpPr/>
          <p:nvPr/>
        </p:nvSpPr>
        <p:spPr>
          <a:xfrm>
            <a:off x="9280389" y="1544641"/>
            <a:ext cx="1799961" cy="378565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2400" dirty="0">
                <a:solidFill>
                  <a:schemeClr val="bg1"/>
                </a:solidFill>
              </a:rPr>
              <a:t>0: 0.2364</a:t>
            </a:r>
          </a:p>
          <a:p>
            <a:r>
              <a:rPr lang="en-US" sz="2400" dirty="0">
                <a:solidFill>
                  <a:schemeClr val="bg1"/>
                </a:solidFill>
              </a:rPr>
              <a:t>2: 0.0812</a:t>
            </a:r>
          </a:p>
          <a:p>
            <a:r>
              <a:rPr lang="en-US" sz="2400" dirty="0">
                <a:solidFill>
                  <a:schemeClr val="bg1"/>
                </a:solidFill>
              </a:rPr>
              <a:t>3: 0.0252</a:t>
            </a:r>
          </a:p>
          <a:p>
            <a:r>
              <a:rPr lang="en-US" sz="2400" dirty="0">
                <a:solidFill>
                  <a:schemeClr val="bg1"/>
                </a:solidFill>
              </a:rPr>
              <a:t>4: 0.0306</a:t>
            </a:r>
          </a:p>
          <a:p>
            <a:r>
              <a:rPr lang="en-US" sz="2400" dirty="0">
                <a:solidFill>
                  <a:schemeClr val="bg1"/>
                </a:solidFill>
              </a:rPr>
              <a:t>5: 0.0160</a:t>
            </a:r>
          </a:p>
          <a:p>
            <a:r>
              <a:rPr lang="en-US" sz="2400" dirty="0">
                <a:solidFill>
                  <a:schemeClr val="bg1"/>
                </a:solidFill>
              </a:rPr>
              <a:t>7: 0.2852</a:t>
            </a:r>
          </a:p>
          <a:p>
            <a:r>
              <a:rPr lang="en-US" sz="2400" dirty="0">
                <a:solidFill>
                  <a:schemeClr val="bg1"/>
                </a:solidFill>
              </a:rPr>
              <a:t>10: 0.0121</a:t>
            </a:r>
          </a:p>
          <a:p>
            <a:r>
              <a:rPr lang="en-US" sz="2400" dirty="0">
                <a:solidFill>
                  <a:schemeClr val="bg1"/>
                </a:solidFill>
              </a:rPr>
              <a:t>13: 0.0309</a:t>
            </a:r>
          </a:p>
          <a:p>
            <a:r>
              <a:rPr lang="en-US" sz="2400" dirty="0">
                <a:solidFill>
                  <a:schemeClr val="bg1"/>
                </a:solidFill>
              </a:rPr>
              <a:t>14: 0.0699</a:t>
            </a:r>
          </a:p>
          <a:p>
            <a:r>
              <a:rPr lang="en-US" sz="2400" dirty="0">
                <a:solidFill>
                  <a:schemeClr val="bg1"/>
                </a:solidFill>
              </a:rPr>
              <a:t>16: 0.1601</a:t>
            </a:r>
          </a:p>
        </p:txBody>
      </p:sp>
      <p:sp>
        <p:nvSpPr>
          <p:cNvPr id="11" name="Rectangle 10">
            <a:extLst>
              <a:ext uri="{FF2B5EF4-FFF2-40B4-BE49-F238E27FC236}">
                <a16:creationId xmlns:a16="http://schemas.microsoft.com/office/drawing/2014/main" id="{E44F2E3B-DC2D-E14F-8CFF-B2AF33249EEE}"/>
              </a:ext>
            </a:extLst>
          </p:cNvPr>
          <p:cNvSpPr/>
          <p:nvPr/>
        </p:nvSpPr>
        <p:spPr>
          <a:xfrm>
            <a:off x="9808761" y="2420414"/>
            <a:ext cx="1799961" cy="378565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2400" dirty="0">
                <a:solidFill>
                  <a:schemeClr val="bg1"/>
                </a:solidFill>
              </a:rPr>
              <a:t>0: 0.1159</a:t>
            </a:r>
          </a:p>
          <a:p>
            <a:r>
              <a:rPr lang="en-US" sz="2400" dirty="0">
                <a:solidFill>
                  <a:schemeClr val="bg1"/>
                </a:solidFill>
              </a:rPr>
              <a:t>2: 0.1021</a:t>
            </a:r>
          </a:p>
          <a:p>
            <a:r>
              <a:rPr lang="en-US" sz="2400" dirty="0">
                <a:solidFill>
                  <a:schemeClr val="bg1"/>
                </a:solidFill>
              </a:rPr>
              <a:t>3: 0.0252</a:t>
            </a:r>
          </a:p>
          <a:p>
            <a:r>
              <a:rPr lang="en-US" sz="2400" dirty="0">
                <a:solidFill>
                  <a:schemeClr val="bg1"/>
                </a:solidFill>
              </a:rPr>
              <a:t>4: 0.0306</a:t>
            </a:r>
          </a:p>
          <a:p>
            <a:r>
              <a:rPr lang="en-US" sz="2400" dirty="0">
                <a:solidFill>
                  <a:schemeClr val="bg1"/>
                </a:solidFill>
              </a:rPr>
              <a:t>5: 0.0160</a:t>
            </a:r>
          </a:p>
          <a:p>
            <a:r>
              <a:rPr lang="en-US" sz="2400" dirty="0">
                <a:solidFill>
                  <a:schemeClr val="bg1"/>
                </a:solidFill>
              </a:rPr>
              <a:t>7: 0.2852</a:t>
            </a:r>
          </a:p>
          <a:p>
            <a:r>
              <a:rPr lang="en-US" sz="2400" dirty="0">
                <a:solidFill>
                  <a:schemeClr val="bg1"/>
                </a:solidFill>
              </a:rPr>
              <a:t>10: 0.0121</a:t>
            </a:r>
          </a:p>
          <a:p>
            <a:r>
              <a:rPr lang="en-US" sz="2400" dirty="0">
                <a:solidFill>
                  <a:schemeClr val="bg1"/>
                </a:solidFill>
              </a:rPr>
              <a:t>13: 0.0309</a:t>
            </a:r>
          </a:p>
          <a:p>
            <a:r>
              <a:rPr lang="en-US" sz="2400" dirty="0">
                <a:solidFill>
                  <a:schemeClr val="bg1"/>
                </a:solidFill>
              </a:rPr>
              <a:t>14: 0.0699</a:t>
            </a:r>
          </a:p>
          <a:p>
            <a:r>
              <a:rPr lang="en-US" sz="2400" dirty="0">
                <a:solidFill>
                  <a:schemeClr val="bg1"/>
                </a:solidFill>
              </a:rPr>
              <a:t>16: 0.1601</a:t>
            </a:r>
          </a:p>
        </p:txBody>
      </p:sp>
    </p:spTree>
    <p:extLst>
      <p:ext uri="{BB962C8B-B14F-4D97-AF65-F5344CB8AC3E}">
        <p14:creationId xmlns:p14="http://schemas.microsoft.com/office/powerpoint/2010/main" val="2952884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54D0470F-1AC7-C540-B89C-FE0284DAFDF1}"/>
              </a:ext>
            </a:extLst>
          </p:cNvPr>
          <p:cNvGraphicFramePr>
            <a:graphicFrameLocks noGrp="1"/>
          </p:cNvGraphicFramePr>
          <p:nvPr>
            <p:ph idx="1"/>
            <p:extLst>
              <p:ext uri="{D42A27DB-BD31-4B8C-83A1-F6EECF244321}">
                <p14:modId xmlns:p14="http://schemas.microsoft.com/office/powerpoint/2010/main" val="2779663450"/>
              </p:ext>
            </p:extLst>
          </p:nvPr>
        </p:nvGraphicFramePr>
        <p:xfrm>
          <a:off x="389465" y="1236134"/>
          <a:ext cx="11277600" cy="4267201"/>
        </p:xfrm>
        <a:graphic>
          <a:graphicData uri="http://schemas.openxmlformats.org/drawingml/2006/table">
            <a:tbl>
              <a:tblPr/>
              <a:tblGrid>
                <a:gridCol w="1127760">
                  <a:extLst>
                    <a:ext uri="{9D8B030D-6E8A-4147-A177-3AD203B41FA5}">
                      <a16:colId xmlns:a16="http://schemas.microsoft.com/office/drawing/2014/main" val="428300698"/>
                    </a:ext>
                  </a:extLst>
                </a:gridCol>
                <a:gridCol w="1127760">
                  <a:extLst>
                    <a:ext uri="{9D8B030D-6E8A-4147-A177-3AD203B41FA5}">
                      <a16:colId xmlns:a16="http://schemas.microsoft.com/office/drawing/2014/main" val="1741747323"/>
                    </a:ext>
                  </a:extLst>
                </a:gridCol>
                <a:gridCol w="1127760">
                  <a:extLst>
                    <a:ext uri="{9D8B030D-6E8A-4147-A177-3AD203B41FA5}">
                      <a16:colId xmlns:a16="http://schemas.microsoft.com/office/drawing/2014/main" val="488725366"/>
                    </a:ext>
                  </a:extLst>
                </a:gridCol>
                <a:gridCol w="1127760">
                  <a:extLst>
                    <a:ext uri="{9D8B030D-6E8A-4147-A177-3AD203B41FA5}">
                      <a16:colId xmlns:a16="http://schemas.microsoft.com/office/drawing/2014/main" val="3176270007"/>
                    </a:ext>
                  </a:extLst>
                </a:gridCol>
                <a:gridCol w="1127760">
                  <a:extLst>
                    <a:ext uri="{9D8B030D-6E8A-4147-A177-3AD203B41FA5}">
                      <a16:colId xmlns:a16="http://schemas.microsoft.com/office/drawing/2014/main" val="3465399126"/>
                    </a:ext>
                  </a:extLst>
                </a:gridCol>
                <a:gridCol w="1127760">
                  <a:extLst>
                    <a:ext uri="{9D8B030D-6E8A-4147-A177-3AD203B41FA5}">
                      <a16:colId xmlns:a16="http://schemas.microsoft.com/office/drawing/2014/main" val="2944873180"/>
                    </a:ext>
                  </a:extLst>
                </a:gridCol>
                <a:gridCol w="1127760">
                  <a:extLst>
                    <a:ext uri="{9D8B030D-6E8A-4147-A177-3AD203B41FA5}">
                      <a16:colId xmlns:a16="http://schemas.microsoft.com/office/drawing/2014/main" val="4178909345"/>
                    </a:ext>
                  </a:extLst>
                </a:gridCol>
                <a:gridCol w="1127760">
                  <a:extLst>
                    <a:ext uri="{9D8B030D-6E8A-4147-A177-3AD203B41FA5}">
                      <a16:colId xmlns:a16="http://schemas.microsoft.com/office/drawing/2014/main" val="2115227066"/>
                    </a:ext>
                  </a:extLst>
                </a:gridCol>
                <a:gridCol w="1127760">
                  <a:extLst>
                    <a:ext uri="{9D8B030D-6E8A-4147-A177-3AD203B41FA5}">
                      <a16:colId xmlns:a16="http://schemas.microsoft.com/office/drawing/2014/main" val="945332874"/>
                    </a:ext>
                  </a:extLst>
                </a:gridCol>
                <a:gridCol w="1127760">
                  <a:extLst>
                    <a:ext uri="{9D8B030D-6E8A-4147-A177-3AD203B41FA5}">
                      <a16:colId xmlns:a16="http://schemas.microsoft.com/office/drawing/2014/main" val="3914857245"/>
                    </a:ext>
                  </a:extLst>
                </a:gridCol>
              </a:tblGrid>
              <a:tr h="1092736">
                <a:tc>
                  <a:txBody>
                    <a:bodyPr/>
                    <a:lstStyle/>
                    <a:p>
                      <a:pPr algn="ctr" fontAlgn="b"/>
                      <a:r>
                        <a:rPr lang="en-US" sz="2000" b="0" i="0" u="none" strike="noStrike" dirty="0">
                          <a:solidFill>
                            <a:srgbClr val="000000"/>
                          </a:solidFill>
                          <a:effectLst/>
                          <a:latin typeface="Calibri" panose="020F0502020204030204" pitchFamily="34" charset="0"/>
                        </a:rPr>
                        <a:t>Year</a:t>
                      </a:r>
                    </a:p>
                  </a:txBody>
                  <a:tcPr marL="9525" marR="9525" marT="9525" marB="0" anchor="b">
                    <a:lnL>
                      <a:noFill/>
                    </a:lnL>
                    <a:lnR>
                      <a:noFill/>
                    </a:lnR>
                    <a:lnT>
                      <a:noFill/>
                    </a:lnT>
                    <a:lnB>
                      <a:noFill/>
                    </a:lnB>
                    <a:solidFill>
                      <a:schemeClr val="tx2"/>
                    </a:solidFill>
                  </a:tcPr>
                </a:tc>
                <a:tc>
                  <a:txBody>
                    <a:bodyPr/>
                    <a:lstStyle/>
                    <a:p>
                      <a:pPr algn="ctr" fontAlgn="b"/>
                      <a:r>
                        <a:rPr lang="en-US" sz="2000" b="0" i="0" u="none" strike="noStrike">
                          <a:solidFill>
                            <a:srgbClr val="000000"/>
                          </a:solidFill>
                          <a:effectLst/>
                          <a:latin typeface="Calibri" panose="020F0502020204030204" pitchFamily="34" charset="0"/>
                        </a:rPr>
                        <a:t>Middle East Violence</a:t>
                      </a:r>
                    </a:p>
                  </a:txBody>
                  <a:tcPr marL="9525" marR="9525" marT="9525" marB="0" anchor="b">
                    <a:lnL>
                      <a:noFill/>
                    </a:lnL>
                    <a:lnR>
                      <a:noFill/>
                    </a:lnR>
                    <a:lnT>
                      <a:noFill/>
                    </a:lnT>
                    <a:lnB>
                      <a:noFill/>
                    </a:lnB>
                    <a:solidFill>
                      <a:schemeClr val="tx2"/>
                    </a:solidFill>
                  </a:tcPr>
                </a:tc>
                <a:tc>
                  <a:txBody>
                    <a:bodyPr/>
                    <a:lstStyle/>
                    <a:p>
                      <a:pPr algn="ctr" fontAlgn="b"/>
                      <a:r>
                        <a:rPr lang="en-US" sz="2000" b="0" i="0" u="none" strike="noStrike">
                          <a:solidFill>
                            <a:srgbClr val="000000"/>
                          </a:solidFill>
                          <a:effectLst/>
                          <a:latin typeface="Calibri" panose="020F0502020204030204" pitchFamily="34" charset="0"/>
                        </a:rPr>
                        <a:t>Op-Ed (personal stories)</a:t>
                      </a:r>
                    </a:p>
                  </a:txBody>
                  <a:tcPr marL="9525" marR="9525" marT="9525" marB="0" anchor="b">
                    <a:lnL>
                      <a:noFill/>
                    </a:lnL>
                    <a:lnR>
                      <a:noFill/>
                    </a:lnR>
                    <a:lnT>
                      <a:noFill/>
                    </a:lnT>
                    <a:lnB>
                      <a:noFill/>
                    </a:lnB>
                    <a:solidFill>
                      <a:schemeClr val="tx2"/>
                    </a:solidFill>
                  </a:tcPr>
                </a:tc>
                <a:tc>
                  <a:txBody>
                    <a:bodyPr/>
                    <a:lstStyle/>
                    <a:p>
                      <a:pPr algn="ctr" fontAlgn="b"/>
                      <a:r>
                        <a:rPr lang="en-US" sz="2000" b="0" i="0" u="none" strike="noStrike">
                          <a:solidFill>
                            <a:srgbClr val="000000"/>
                          </a:solidFill>
                          <a:effectLst/>
                          <a:latin typeface="Calibri" panose="020F0502020204030204" pitchFamily="34" charset="0"/>
                        </a:rPr>
                        <a:t>Energy</a:t>
                      </a:r>
                    </a:p>
                  </a:txBody>
                  <a:tcPr marL="9525" marR="9525" marT="9525" marB="0" anchor="b">
                    <a:lnL>
                      <a:noFill/>
                    </a:lnL>
                    <a:lnR>
                      <a:noFill/>
                    </a:lnR>
                    <a:lnT>
                      <a:noFill/>
                    </a:lnT>
                    <a:lnB>
                      <a:noFill/>
                    </a:lnB>
                    <a:solidFill>
                      <a:schemeClr val="tx2"/>
                    </a:solidFill>
                  </a:tcPr>
                </a:tc>
                <a:tc>
                  <a:txBody>
                    <a:bodyPr/>
                    <a:lstStyle/>
                    <a:p>
                      <a:pPr algn="ctr" fontAlgn="b"/>
                      <a:r>
                        <a:rPr lang="en-US" sz="2000" b="0" i="0" u="none" strike="noStrike">
                          <a:solidFill>
                            <a:srgbClr val="000000"/>
                          </a:solidFill>
                          <a:effectLst/>
                          <a:latin typeface="Calibri" panose="020F0502020204030204" pitchFamily="34" charset="0"/>
                        </a:rPr>
                        <a:t>Telephone polling results</a:t>
                      </a:r>
                    </a:p>
                  </a:txBody>
                  <a:tcPr marL="9525" marR="9525" marT="9525" marB="0" anchor="b">
                    <a:lnL>
                      <a:noFill/>
                    </a:lnL>
                    <a:lnR>
                      <a:noFill/>
                    </a:lnR>
                    <a:lnT>
                      <a:noFill/>
                    </a:lnT>
                    <a:lnB>
                      <a:noFill/>
                    </a:lnB>
                    <a:solidFill>
                      <a:schemeClr val="tx2"/>
                    </a:solidFill>
                  </a:tcPr>
                </a:tc>
                <a:tc>
                  <a:txBody>
                    <a:bodyPr/>
                    <a:lstStyle/>
                    <a:p>
                      <a:pPr algn="ctr" fontAlgn="b"/>
                      <a:r>
                        <a:rPr lang="en-US" sz="2000" b="0" i="0" u="none" strike="noStrike" dirty="0">
                          <a:solidFill>
                            <a:srgbClr val="000000"/>
                          </a:solidFill>
                          <a:effectLst/>
                          <a:latin typeface="Calibri" panose="020F0502020204030204" pitchFamily="34" charset="0"/>
                        </a:rPr>
                        <a:t>Finance</a:t>
                      </a:r>
                    </a:p>
                  </a:txBody>
                  <a:tcPr marL="9525" marR="9525" marT="9525" marB="0" anchor="b">
                    <a:lnL>
                      <a:noFill/>
                    </a:lnL>
                    <a:lnR>
                      <a:noFill/>
                    </a:lnR>
                    <a:lnT>
                      <a:noFill/>
                    </a:lnT>
                    <a:lnB>
                      <a:noFill/>
                    </a:lnB>
                    <a:solidFill>
                      <a:schemeClr val="tx2"/>
                    </a:solidFill>
                  </a:tcPr>
                </a:tc>
                <a:tc>
                  <a:txBody>
                    <a:bodyPr/>
                    <a:lstStyle/>
                    <a:p>
                      <a:pPr algn="ctr" fontAlgn="b"/>
                      <a:r>
                        <a:rPr lang="en-US" sz="2000" b="0" i="0" u="none" strike="noStrike">
                          <a:solidFill>
                            <a:srgbClr val="000000"/>
                          </a:solidFill>
                          <a:effectLst/>
                          <a:latin typeface="Calibri" panose="020F0502020204030204" pitchFamily="34" charset="0"/>
                        </a:rPr>
                        <a:t>Bridge Card Game</a:t>
                      </a:r>
                    </a:p>
                  </a:txBody>
                  <a:tcPr marL="9525" marR="9525" marT="9525" marB="0" anchor="b">
                    <a:lnL>
                      <a:noFill/>
                    </a:lnL>
                    <a:lnR>
                      <a:noFill/>
                    </a:lnR>
                    <a:lnT>
                      <a:noFill/>
                    </a:lnT>
                    <a:lnB>
                      <a:noFill/>
                    </a:lnB>
                    <a:solidFill>
                      <a:schemeClr val="tx2"/>
                    </a:solidFill>
                  </a:tcPr>
                </a:tc>
                <a:tc>
                  <a:txBody>
                    <a:bodyPr/>
                    <a:lstStyle/>
                    <a:p>
                      <a:pPr algn="ctr" fontAlgn="b"/>
                      <a:r>
                        <a:rPr lang="en-US" sz="2000" b="0" i="0" u="none" strike="noStrike">
                          <a:solidFill>
                            <a:srgbClr val="000000"/>
                          </a:solidFill>
                          <a:effectLst/>
                          <a:latin typeface="Calibri" panose="020F0502020204030204" pitchFamily="34" charset="0"/>
                        </a:rPr>
                        <a:t>Baseball</a:t>
                      </a:r>
                    </a:p>
                  </a:txBody>
                  <a:tcPr marL="9525" marR="9525" marT="9525" marB="0" anchor="b">
                    <a:lnL>
                      <a:noFill/>
                    </a:lnL>
                    <a:lnR>
                      <a:noFill/>
                    </a:lnR>
                    <a:lnT>
                      <a:noFill/>
                    </a:lnT>
                    <a:lnB>
                      <a:noFill/>
                    </a:lnB>
                    <a:solidFill>
                      <a:schemeClr val="tx2"/>
                    </a:solidFill>
                  </a:tcPr>
                </a:tc>
                <a:tc>
                  <a:txBody>
                    <a:bodyPr/>
                    <a:lstStyle/>
                    <a:p>
                      <a:pPr algn="ctr" fontAlgn="b"/>
                      <a:r>
                        <a:rPr lang="en-US" sz="2000" b="0" i="0" u="none" strike="noStrike">
                          <a:solidFill>
                            <a:srgbClr val="000000"/>
                          </a:solidFill>
                          <a:effectLst/>
                          <a:latin typeface="Calibri" panose="020F0502020204030204" pitchFamily="34" charset="0"/>
                        </a:rPr>
                        <a:t>Culinary</a:t>
                      </a:r>
                    </a:p>
                  </a:txBody>
                  <a:tcPr marL="9525" marR="9525" marT="9525" marB="0" anchor="b">
                    <a:lnL>
                      <a:noFill/>
                    </a:lnL>
                    <a:lnR>
                      <a:noFill/>
                    </a:lnR>
                    <a:lnT>
                      <a:noFill/>
                    </a:lnT>
                    <a:lnB>
                      <a:noFill/>
                    </a:lnB>
                    <a:solidFill>
                      <a:schemeClr val="tx2"/>
                    </a:solidFill>
                  </a:tcPr>
                </a:tc>
                <a:tc>
                  <a:txBody>
                    <a:bodyPr/>
                    <a:lstStyle/>
                    <a:p>
                      <a:pPr algn="ctr" fontAlgn="b"/>
                      <a:r>
                        <a:rPr lang="en-US" sz="2000" b="0" i="0" u="none" strike="noStrike">
                          <a:solidFill>
                            <a:srgbClr val="000000"/>
                          </a:solidFill>
                          <a:effectLst/>
                          <a:latin typeface="Calibri" panose="020F0502020204030204" pitchFamily="34" charset="0"/>
                        </a:rPr>
                        <a:t>Marriages</a:t>
                      </a:r>
                    </a:p>
                  </a:txBody>
                  <a:tcPr marL="9525" marR="9525" marT="9525" marB="0" anchor="b">
                    <a:lnL>
                      <a:noFill/>
                    </a:lnL>
                    <a:lnR>
                      <a:noFill/>
                    </a:lnR>
                    <a:lnT>
                      <a:noFill/>
                    </a:lnT>
                    <a:lnB>
                      <a:noFill/>
                    </a:lnB>
                    <a:solidFill>
                      <a:schemeClr val="tx2"/>
                    </a:solidFill>
                  </a:tcPr>
                </a:tc>
                <a:extLst>
                  <a:ext uri="{0D108BD9-81ED-4DB2-BD59-A6C34878D82A}">
                    <a16:rowId xmlns:a16="http://schemas.microsoft.com/office/drawing/2014/main" val="3437088817"/>
                  </a:ext>
                </a:extLst>
              </a:tr>
              <a:tr h="634893">
                <a:tc>
                  <a:txBody>
                    <a:bodyPr/>
                    <a:lstStyle/>
                    <a:p>
                      <a:pPr algn="r" fontAlgn="b"/>
                      <a:r>
                        <a:rPr lang="en-US" sz="2000" b="0" i="0" u="none" strike="noStrike">
                          <a:solidFill>
                            <a:srgbClr val="000000"/>
                          </a:solidFill>
                          <a:effectLst/>
                          <a:latin typeface="Calibri" panose="020F0502020204030204" pitchFamily="34" charset="0"/>
                        </a:rPr>
                        <a:t>2011</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0.0663</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0.1164</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0.0446</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0.0742</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0.0752</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0.0409</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0.0326</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0.0199</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0.0533</a:t>
                      </a:r>
                    </a:p>
                  </a:txBody>
                  <a:tcPr marL="9525" marR="9525" marT="9525" marB="0" anchor="b">
                    <a:lnL>
                      <a:noFill/>
                    </a:lnL>
                    <a:lnR>
                      <a:noFill/>
                    </a:lnR>
                    <a:lnT>
                      <a:noFill/>
                    </a:lnT>
                    <a:lnB>
                      <a:noFill/>
                    </a:lnB>
                    <a:solidFill>
                      <a:schemeClr val="tx2"/>
                    </a:solidFill>
                  </a:tcPr>
                </a:tc>
                <a:extLst>
                  <a:ext uri="{0D108BD9-81ED-4DB2-BD59-A6C34878D82A}">
                    <a16:rowId xmlns:a16="http://schemas.microsoft.com/office/drawing/2014/main" val="1825576516"/>
                  </a:ext>
                </a:extLst>
              </a:tr>
              <a:tr h="634893">
                <a:tc>
                  <a:txBody>
                    <a:bodyPr/>
                    <a:lstStyle/>
                    <a:p>
                      <a:pPr algn="r" fontAlgn="b"/>
                      <a:r>
                        <a:rPr lang="en-US" sz="2000" b="0" i="0" u="none" strike="noStrike">
                          <a:solidFill>
                            <a:srgbClr val="000000"/>
                          </a:solidFill>
                          <a:effectLst/>
                          <a:latin typeface="Calibri" panose="020F0502020204030204" pitchFamily="34" charset="0"/>
                        </a:rPr>
                        <a:t>2012</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0.0600</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0.1156</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0.0401</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0.0702</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dirty="0">
                          <a:solidFill>
                            <a:srgbClr val="000000"/>
                          </a:solidFill>
                          <a:effectLst/>
                          <a:latin typeface="Calibri" panose="020F0502020204030204" pitchFamily="34" charset="0"/>
                        </a:rPr>
                        <a:t>0.0684</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0.0422</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0.0321</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0.0203</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0.0574</a:t>
                      </a:r>
                    </a:p>
                  </a:txBody>
                  <a:tcPr marL="9525" marR="9525" marT="9525" marB="0" anchor="b">
                    <a:lnL>
                      <a:noFill/>
                    </a:lnL>
                    <a:lnR>
                      <a:noFill/>
                    </a:lnR>
                    <a:lnT>
                      <a:noFill/>
                    </a:lnT>
                    <a:lnB>
                      <a:noFill/>
                    </a:lnB>
                    <a:solidFill>
                      <a:schemeClr val="tx2"/>
                    </a:solidFill>
                  </a:tcPr>
                </a:tc>
                <a:extLst>
                  <a:ext uri="{0D108BD9-81ED-4DB2-BD59-A6C34878D82A}">
                    <a16:rowId xmlns:a16="http://schemas.microsoft.com/office/drawing/2014/main" val="3411865479"/>
                  </a:ext>
                </a:extLst>
              </a:tr>
              <a:tr h="634893">
                <a:tc>
                  <a:txBody>
                    <a:bodyPr/>
                    <a:lstStyle/>
                    <a:p>
                      <a:pPr algn="r" fontAlgn="b"/>
                      <a:r>
                        <a:rPr lang="en-US" sz="2000" b="0" i="0" u="none" strike="noStrike">
                          <a:solidFill>
                            <a:srgbClr val="000000"/>
                          </a:solidFill>
                          <a:effectLst/>
                          <a:latin typeface="Calibri" panose="020F0502020204030204" pitchFamily="34" charset="0"/>
                        </a:rPr>
                        <a:t>2013</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0.0601</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0.1141</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0.0432</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0.0748</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0.0657</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0.0405</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0.0329</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0.0203</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0.0510</a:t>
                      </a:r>
                    </a:p>
                  </a:txBody>
                  <a:tcPr marL="9525" marR="9525" marT="9525" marB="0" anchor="b">
                    <a:lnL>
                      <a:noFill/>
                    </a:lnL>
                    <a:lnR>
                      <a:noFill/>
                    </a:lnR>
                    <a:lnT>
                      <a:noFill/>
                    </a:lnT>
                    <a:lnB>
                      <a:noFill/>
                    </a:lnB>
                    <a:solidFill>
                      <a:schemeClr val="tx2"/>
                    </a:solidFill>
                  </a:tcPr>
                </a:tc>
                <a:extLst>
                  <a:ext uri="{0D108BD9-81ED-4DB2-BD59-A6C34878D82A}">
                    <a16:rowId xmlns:a16="http://schemas.microsoft.com/office/drawing/2014/main" val="1210342284"/>
                  </a:ext>
                </a:extLst>
              </a:tr>
              <a:tr h="634893">
                <a:tc>
                  <a:txBody>
                    <a:bodyPr/>
                    <a:lstStyle/>
                    <a:p>
                      <a:pPr algn="r" fontAlgn="b"/>
                      <a:r>
                        <a:rPr lang="en-US" sz="2000" b="0" i="0" u="none" strike="noStrike">
                          <a:solidFill>
                            <a:srgbClr val="000000"/>
                          </a:solidFill>
                          <a:effectLst/>
                          <a:latin typeface="Calibri" panose="020F0502020204030204" pitchFamily="34" charset="0"/>
                        </a:rPr>
                        <a:t>2014</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0.0647</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0.1144</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0.0421</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0.0710</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0.0670</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0.0472</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0.0272</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0.0191</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0.0488</a:t>
                      </a:r>
                    </a:p>
                  </a:txBody>
                  <a:tcPr marL="9525" marR="9525" marT="9525" marB="0" anchor="b">
                    <a:lnL>
                      <a:noFill/>
                    </a:lnL>
                    <a:lnR>
                      <a:noFill/>
                    </a:lnR>
                    <a:lnT>
                      <a:noFill/>
                    </a:lnT>
                    <a:lnB>
                      <a:noFill/>
                    </a:lnB>
                    <a:solidFill>
                      <a:schemeClr val="tx2"/>
                    </a:solidFill>
                  </a:tcPr>
                </a:tc>
                <a:extLst>
                  <a:ext uri="{0D108BD9-81ED-4DB2-BD59-A6C34878D82A}">
                    <a16:rowId xmlns:a16="http://schemas.microsoft.com/office/drawing/2014/main" val="1872709536"/>
                  </a:ext>
                </a:extLst>
              </a:tr>
              <a:tr h="634893">
                <a:tc>
                  <a:txBody>
                    <a:bodyPr/>
                    <a:lstStyle/>
                    <a:p>
                      <a:pPr algn="r" fontAlgn="b"/>
                      <a:r>
                        <a:rPr lang="en-US" sz="2000" b="0" i="0" u="none" strike="noStrike">
                          <a:solidFill>
                            <a:srgbClr val="000000"/>
                          </a:solidFill>
                          <a:effectLst/>
                          <a:latin typeface="Calibri" panose="020F0502020204030204" pitchFamily="34" charset="0"/>
                        </a:rPr>
                        <a:t>2015</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0.0628</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0.1196</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0.0386</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0.0627</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0.0745</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0.0380</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0.0268</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a:solidFill>
                            <a:srgbClr val="000000"/>
                          </a:solidFill>
                          <a:effectLst/>
                          <a:latin typeface="Calibri" panose="020F0502020204030204" pitchFamily="34" charset="0"/>
                        </a:rPr>
                        <a:t>0.0238</a:t>
                      </a:r>
                    </a:p>
                  </a:txBody>
                  <a:tcPr marL="9525" marR="9525" marT="9525" marB="0" anchor="b">
                    <a:lnL>
                      <a:noFill/>
                    </a:lnL>
                    <a:lnR>
                      <a:noFill/>
                    </a:lnR>
                    <a:lnT>
                      <a:noFill/>
                    </a:lnT>
                    <a:lnB>
                      <a:noFill/>
                    </a:lnB>
                    <a:solidFill>
                      <a:schemeClr val="tx2"/>
                    </a:solidFill>
                  </a:tcPr>
                </a:tc>
                <a:tc>
                  <a:txBody>
                    <a:bodyPr/>
                    <a:lstStyle/>
                    <a:p>
                      <a:pPr algn="r" fontAlgn="b"/>
                      <a:r>
                        <a:rPr lang="en-US" sz="2000" b="0" i="0" u="none" strike="noStrike" dirty="0">
                          <a:solidFill>
                            <a:srgbClr val="000000"/>
                          </a:solidFill>
                          <a:effectLst/>
                          <a:latin typeface="Calibri" panose="020F0502020204030204" pitchFamily="34" charset="0"/>
                        </a:rPr>
                        <a:t>0.0455</a:t>
                      </a:r>
                    </a:p>
                  </a:txBody>
                  <a:tcPr marL="9525" marR="9525" marT="9525" marB="0" anchor="b">
                    <a:lnL>
                      <a:noFill/>
                    </a:lnL>
                    <a:lnR>
                      <a:noFill/>
                    </a:lnR>
                    <a:lnT>
                      <a:noFill/>
                    </a:lnT>
                    <a:lnB>
                      <a:noFill/>
                    </a:lnB>
                    <a:solidFill>
                      <a:schemeClr val="tx2"/>
                    </a:solidFill>
                  </a:tcPr>
                </a:tc>
                <a:extLst>
                  <a:ext uri="{0D108BD9-81ED-4DB2-BD59-A6C34878D82A}">
                    <a16:rowId xmlns:a16="http://schemas.microsoft.com/office/drawing/2014/main" val="3170859613"/>
                  </a:ext>
                </a:extLst>
              </a:tr>
            </a:tbl>
          </a:graphicData>
        </a:graphic>
      </p:graphicFrame>
    </p:spTree>
    <p:extLst>
      <p:ext uri="{BB962C8B-B14F-4D97-AF65-F5344CB8AC3E}">
        <p14:creationId xmlns:p14="http://schemas.microsoft.com/office/powerpoint/2010/main" val="3953328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67E29-12BE-4D42-BFF7-19614ADD6D80}"/>
              </a:ext>
            </a:extLst>
          </p:cNvPr>
          <p:cNvSpPr>
            <a:spLocks noGrp="1"/>
          </p:cNvSpPr>
          <p:nvPr>
            <p:ph type="title"/>
          </p:nvPr>
        </p:nvSpPr>
        <p:spPr>
          <a:xfrm>
            <a:off x="912813" y="609600"/>
            <a:ext cx="9905998" cy="1032933"/>
          </a:xfrm>
        </p:spPr>
        <p:txBody>
          <a:bodyPr>
            <a:normAutofit/>
          </a:bodyPr>
          <a:lstStyle/>
          <a:p>
            <a:r>
              <a:rPr lang="en-US" sz="4000" dirty="0"/>
              <a:t>Goal</a:t>
            </a:r>
          </a:p>
        </p:txBody>
      </p:sp>
      <p:sp>
        <p:nvSpPr>
          <p:cNvPr id="3" name="Content Placeholder 2">
            <a:extLst>
              <a:ext uri="{FF2B5EF4-FFF2-40B4-BE49-F238E27FC236}">
                <a16:creationId xmlns:a16="http://schemas.microsoft.com/office/drawing/2014/main" id="{F3C07557-9E0D-CD45-962D-1B29089991A0}"/>
              </a:ext>
            </a:extLst>
          </p:cNvPr>
          <p:cNvSpPr>
            <a:spLocks noGrp="1"/>
          </p:cNvSpPr>
          <p:nvPr>
            <p:ph idx="1"/>
          </p:nvPr>
        </p:nvSpPr>
        <p:spPr>
          <a:xfrm>
            <a:off x="1141413" y="4605866"/>
            <a:ext cx="10203920" cy="1811867"/>
          </a:xfrm>
        </p:spPr>
        <p:txBody>
          <a:bodyPr>
            <a:normAutofit/>
          </a:bodyPr>
          <a:lstStyle/>
          <a:p>
            <a:r>
              <a:rPr lang="en-US" sz="3200" dirty="0"/>
              <a:t>Establish base clusters across all years</a:t>
            </a:r>
          </a:p>
          <a:p>
            <a:r>
              <a:rPr lang="en-US" sz="3200" dirty="0"/>
              <a:t>Evaluate each year’s articles by cluster weights</a:t>
            </a:r>
          </a:p>
        </p:txBody>
      </p:sp>
      <p:sp>
        <p:nvSpPr>
          <p:cNvPr id="4" name="Title 1">
            <a:extLst>
              <a:ext uri="{FF2B5EF4-FFF2-40B4-BE49-F238E27FC236}">
                <a16:creationId xmlns:a16="http://schemas.microsoft.com/office/drawing/2014/main" id="{8045B7C3-BEDD-584D-ABA4-54429D57249D}"/>
              </a:ext>
            </a:extLst>
          </p:cNvPr>
          <p:cNvSpPr txBox="1">
            <a:spLocks/>
          </p:cNvSpPr>
          <p:nvPr/>
        </p:nvSpPr>
        <p:spPr>
          <a:xfrm>
            <a:off x="912813" y="3572933"/>
            <a:ext cx="9905998" cy="103293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Steps</a:t>
            </a:r>
          </a:p>
        </p:txBody>
      </p:sp>
      <p:sp>
        <p:nvSpPr>
          <p:cNvPr id="5" name="Content Placeholder 2">
            <a:extLst>
              <a:ext uri="{FF2B5EF4-FFF2-40B4-BE49-F238E27FC236}">
                <a16:creationId xmlns:a16="http://schemas.microsoft.com/office/drawing/2014/main" id="{B4FD5D34-877B-0C45-86DB-AB1EB3D47B4E}"/>
              </a:ext>
            </a:extLst>
          </p:cNvPr>
          <p:cNvSpPr txBox="1">
            <a:spLocks/>
          </p:cNvSpPr>
          <p:nvPr/>
        </p:nvSpPr>
        <p:spPr>
          <a:xfrm>
            <a:off x="1141413" y="1295400"/>
            <a:ext cx="9905998" cy="181186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3200" dirty="0"/>
              <a:t>How has topic coverage varied over last 7 years</a:t>
            </a:r>
          </a:p>
        </p:txBody>
      </p:sp>
    </p:spTree>
    <p:extLst>
      <p:ext uri="{BB962C8B-B14F-4D97-AF65-F5344CB8AC3E}">
        <p14:creationId xmlns:p14="http://schemas.microsoft.com/office/powerpoint/2010/main" val="1869382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44216-9A1D-AA45-BF8F-8654B947B4FC}"/>
              </a:ext>
            </a:extLst>
          </p:cNvPr>
          <p:cNvSpPr>
            <a:spLocks noGrp="1"/>
          </p:cNvSpPr>
          <p:nvPr>
            <p:ph type="title"/>
          </p:nvPr>
        </p:nvSpPr>
        <p:spPr>
          <a:xfrm>
            <a:off x="447147" y="248114"/>
            <a:ext cx="9905998" cy="1905000"/>
          </a:xfrm>
        </p:spPr>
        <p:txBody>
          <a:bodyPr/>
          <a:lstStyle/>
          <a:p>
            <a:r>
              <a:rPr lang="en-US" dirty="0" err="1"/>
              <a:t>NYTimes</a:t>
            </a:r>
            <a:r>
              <a:rPr lang="en-US" dirty="0"/>
              <a:t> 2011- 2017</a:t>
            </a:r>
          </a:p>
        </p:txBody>
      </p:sp>
      <p:sp>
        <p:nvSpPr>
          <p:cNvPr id="3" name="Content Placeholder 2">
            <a:extLst>
              <a:ext uri="{FF2B5EF4-FFF2-40B4-BE49-F238E27FC236}">
                <a16:creationId xmlns:a16="http://schemas.microsoft.com/office/drawing/2014/main" id="{C5A04D8B-D023-2D48-9A70-917628583A59}"/>
              </a:ext>
            </a:extLst>
          </p:cNvPr>
          <p:cNvSpPr>
            <a:spLocks noGrp="1"/>
          </p:cNvSpPr>
          <p:nvPr>
            <p:ph idx="1"/>
          </p:nvPr>
        </p:nvSpPr>
        <p:spPr>
          <a:xfrm>
            <a:off x="312949" y="1721313"/>
            <a:ext cx="2973387" cy="4140530"/>
          </a:xfrm>
        </p:spPr>
        <p:txBody>
          <a:bodyPr>
            <a:normAutofit/>
          </a:bodyPr>
          <a:lstStyle/>
          <a:p>
            <a:r>
              <a:rPr lang="en-US" sz="2400" dirty="0"/>
              <a:t>2011 – 36,103</a:t>
            </a:r>
          </a:p>
          <a:p>
            <a:r>
              <a:rPr lang="en-US" sz="2400" dirty="0"/>
              <a:t>2012 – 36,057</a:t>
            </a:r>
          </a:p>
          <a:p>
            <a:r>
              <a:rPr lang="en-US" sz="2400" dirty="0"/>
              <a:t>2013 – 34,795</a:t>
            </a:r>
          </a:p>
          <a:p>
            <a:r>
              <a:rPr lang="en-US" sz="2400" dirty="0"/>
              <a:t>2014 – 40,790</a:t>
            </a:r>
          </a:p>
          <a:p>
            <a:r>
              <a:rPr lang="en-US" sz="2400" dirty="0"/>
              <a:t>2015 – 42,086</a:t>
            </a:r>
          </a:p>
          <a:p>
            <a:r>
              <a:rPr lang="en-US" sz="2400" dirty="0"/>
              <a:t>2016 – 42,071</a:t>
            </a:r>
          </a:p>
          <a:p>
            <a:r>
              <a:rPr lang="en-US" sz="2400" dirty="0"/>
              <a:t>2017 – 36,117</a:t>
            </a:r>
          </a:p>
          <a:p>
            <a:r>
              <a:rPr lang="en-US" sz="2400" dirty="0"/>
              <a:t>Total – </a:t>
            </a:r>
            <a:r>
              <a:rPr lang="en-US" sz="2400" b="1" dirty="0"/>
              <a:t>268,019</a:t>
            </a:r>
          </a:p>
        </p:txBody>
      </p:sp>
      <p:sp>
        <p:nvSpPr>
          <p:cNvPr id="5" name="Pentagon 4">
            <a:extLst>
              <a:ext uri="{FF2B5EF4-FFF2-40B4-BE49-F238E27FC236}">
                <a16:creationId xmlns:a16="http://schemas.microsoft.com/office/drawing/2014/main" id="{3FE9016E-76C2-874C-BDA1-E737593B8451}"/>
              </a:ext>
            </a:extLst>
          </p:cNvPr>
          <p:cNvSpPr/>
          <p:nvPr/>
        </p:nvSpPr>
        <p:spPr>
          <a:xfrm>
            <a:off x="3110164" y="1814247"/>
            <a:ext cx="3601005" cy="146215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105k Subset</a:t>
            </a:r>
          </a:p>
          <a:p>
            <a:pPr algn="ctr"/>
            <a:r>
              <a:rPr lang="en-US" sz="2400" dirty="0"/>
              <a:t>(15,000 from each year)</a:t>
            </a:r>
          </a:p>
        </p:txBody>
      </p:sp>
      <p:graphicFrame>
        <p:nvGraphicFramePr>
          <p:cNvPr id="7" name="Diagram 6">
            <a:extLst>
              <a:ext uri="{FF2B5EF4-FFF2-40B4-BE49-F238E27FC236}">
                <a16:creationId xmlns:a16="http://schemas.microsoft.com/office/drawing/2014/main" id="{21C059B8-AC1D-6045-93A8-ED50A2120029}"/>
              </a:ext>
            </a:extLst>
          </p:cNvPr>
          <p:cNvGraphicFramePr/>
          <p:nvPr>
            <p:extLst>
              <p:ext uri="{D42A27DB-BD31-4B8C-83A1-F6EECF244321}">
                <p14:modId xmlns:p14="http://schemas.microsoft.com/office/powerpoint/2010/main" val="2533622695"/>
              </p:ext>
            </p:extLst>
          </p:nvPr>
        </p:nvGraphicFramePr>
        <p:xfrm>
          <a:off x="3657600" y="2155031"/>
          <a:ext cx="8255767" cy="47029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88666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7"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ar/folders/9b/y8qwfp2d181ckkkrj802qfl80000gn/T/com.microsoft.Powerpoint/WebArchiveCopyPasteTempFiles/p580?hash=e764c0bc66b9dd8adac40e1322b3e4d8">
            <a:extLst>
              <a:ext uri="{FF2B5EF4-FFF2-40B4-BE49-F238E27FC236}">
                <a16:creationId xmlns:a16="http://schemas.microsoft.com/office/drawing/2014/main" id="{B903D0B4-EB15-6740-B97C-40C34D6C0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547" y="479113"/>
            <a:ext cx="8517467" cy="5859451"/>
          </a:xfrm>
          <a:prstGeom prst="rect">
            <a:avLst/>
          </a:prstGeom>
          <a:solidFill>
            <a:srgbClr val="FFC000"/>
          </a:solidFill>
        </p:spPr>
      </p:pic>
      <p:cxnSp>
        <p:nvCxnSpPr>
          <p:cNvPr id="5" name="Straight Arrow Connector 4">
            <a:extLst>
              <a:ext uri="{FF2B5EF4-FFF2-40B4-BE49-F238E27FC236}">
                <a16:creationId xmlns:a16="http://schemas.microsoft.com/office/drawing/2014/main" id="{758C902E-F5C3-D048-941E-85A06BEC4102}"/>
              </a:ext>
            </a:extLst>
          </p:cNvPr>
          <p:cNvCxnSpPr>
            <a:cxnSpLocks/>
          </p:cNvCxnSpPr>
          <p:nvPr/>
        </p:nvCxnSpPr>
        <p:spPr>
          <a:xfrm flipV="1">
            <a:off x="4901870" y="5429443"/>
            <a:ext cx="0" cy="733851"/>
          </a:xfrm>
          <a:prstGeom prst="straightConnector1">
            <a:avLst/>
          </a:prstGeom>
          <a:ln w="793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8A83C1E-A03E-D045-BF1B-CE3A0CD86B5A}"/>
              </a:ext>
            </a:extLst>
          </p:cNvPr>
          <p:cNvCxnSpPr>
            <a:cxnSpLocks/>
          </p:cNvCxnSpPr>
          <p:nvPr/>
        </p:nvCxnSpPr>
        <p:spPr>
          <a:xfrm flipV="1">
            <a:off x="2853995" y="4853181"/>
            <a:ext cx="0" cy="733851"/>
          </a:xfrm>
          <a:prstGeom prst="straightConnector1">
            <a:avLst/>
          </a:prstGeom>
          <a:ln w="793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77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ppt_y</p:attrName>
                                        </p:attrNameLst>
                                      </p:cBhvr>
                                      <p:tavLst>
                                        <p:tav tm="0">
                                          <p:val>
                                            <p:strVal val="#ppt_y+#ppt_h*1.125000"/>
                                          </p:val>
                                        </p:tav>
                                        <p:tav tm="100000">
                                          <p:val>
                                            <p:strVal val="#ppt_y"/>
                                          </p:val>
                                        </p:tav>
                                      </p:tavLst>
                                    </p:anim>
                                    <p:animEffect transition="in" filter="wipe(up)">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ar/folders/9b/y8qwfp2d181ckkkrj802qfl80000gn/T/com.microsoft.Powerpoint/WebArchiveCopyPasteTempFiles/p580?hash=794e32c3a89b4789c5aa25625b57b12e">
            <a:extLst>
              <a:ext uri="{FF2B5EF4-FFF2-40B4-BE49-F238E27FC236}">
                <a16:creationId xmlns:a16="http://schemas.microsoft.com/office/drawing/2014/main" id="{D1A2FC30-98DD-9942-A3C3-4EA680639DC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93453" y="491067"/>
            <a:ext cx="9532674" cy="5589020"/>
          </a:xfrm>
          <a:prstGeom prst="rect">
            <a:avLst/>
          </a:prstGeom>
          <a:solidFill>
            <a:srgbClr val="FFFF00"/>
          </a:solidFill>
        </p:spPr>
      </p:pic>
      <p:pic>
        <p:nvPicPr>
          <p:cNvPr id="5" name="Picture 4">
            <a:extLst>
              <a:ext uri="{FF2B5EF4-FFF2-40B4-BE49-F238E27FC236}">
                <a16:creationId xmlns:a16="http://schemas.microsoft.com/office/drawing/2014/main" id="{C4B3C462-8068-864F-9092-9F162566A75A}"/>
              </a:ext>
            </a:extLst>
          </p:cNvPr>
          <p:cNvPicPr>
            <a:picLocks noChangeAspect="1"/>
          </p:cNvPicPr>
          <p:nvPr/>
        </p:nvPicPr>
        <p:blipFill>
          <a:blip r:embed="rId3"/>
          <a:stretch>
            <a:fillRect/>
          </a:stretch>
        </p:blipFill>
        <p:spPr>
          <a:xfrm>
            <a:off x="1816747" y="778933"/>
            <a:ext cx="3162300" cy="2171700"/>
          </a:xfrm>
          <a:prstGeom prst="rect">
            <a:avLst/>
          </a:prstGeom>
        </p:spPr>
      </p:pic>
      <p:cxnSp>
        <p:nvCxnSpPr>
          <p:cNvPr id="7" name="Straight Arrow Connector 6">
            <a:extLst>
              <a:ext uri="{FF2B5EF4-FFF2-40B4-BE49-F238E27FC236}">
                <a16:creationId xmlns:a16="http://schemas.microsoft.com/office/drawing/2014/main" id="{1CAB4714-535C-F548-A8F1-408D2E03780F}"/>
              </a:ext>
            </a:extLst>
          </p:cNvPr>
          <p:cNvCxnSpPr/>
          <p:nvPr/>
        </p:nvCxnSpPr>
        <p:spPr>
          <a:xfrm flipV="1">
            <a:off x="7603066" y="2607733"/>
            <a:ext cx="0" cy="1016000"/>
          </a:xfrm>
          <a:prstGeom prst="straightConnector1">
            <a:avLst/>
          </a:prstGeom>
          <a:ln w="793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599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F64EF1-792D-D44F-810C-96AE640F2CC0}"/>
              </a:ext>
            </a:extLst>
          </p:cNvPr>
          <p:cNvSpPr>
            <a:spLocks noGrp="1"/>
          </p:cNvSpPr>
          <p:nvPr>
            <p:ph idx="1"/>
          </p:nvPr>
        </p:nvSpPr>
        <p:spPr>
          <a:xfrm>
            <a:off x="705983" y="491067"/>
            <a:ext cx="10740949" cy="5740400"/>
          </a:xfrm>
        </p:spPr>
        <p:txBody>
          <a:bodyPr>
            <a:normAutofit/>
          </a:bodyPr>
          <a:lstStyle/>
          <a:p>
            <a:r>
              <a:rPr lang="en-US" sz="2800" b="1" dirty="0"/>
              <a:t>New York City students scored slightly lower on federal math tests this year compared with two years ago, according to results released on Wednesday, even as test scores of their counterparts in other big cities inched upward.</a:t>
            </a:r>
          </a:p>
          <a:p>
            <a:r>
              <a:rPr lang="en-US" sz="2800" b="1" dirty="0"/>
              <a:t>Harvard and Ohio State are not going to disappear any time soon. But a host of new online enterprises are making earning a college degree cheaper, faster and flexible enough to take work experience into account.</a:t>
            </a:r>
          </a:p>
          <a:p>
            <a:r>
              <a:rPr lang="en-US" sz="2800" b="1" dirty="0"/>
              <a:t>The 10th grader at Public School 12 in the Bronx, a school for students with behavioral issues and special needs, had a reputation among his classmates as a bully.</a:t>
            </a:r>
          </a:p>
        </p:txBody>
      </p:sp>
    </p:spTree>
    <p:extLst>
      <p:ext uri="{BB962C8B-B14F-4D97-AF65-F5344CB8AC3E}">
        <p14:creationId xmlns:p14="http://schemas.microsoft.com/office/powerpoint/2010/main" val="435375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1422E82-5D01-DC44-B329-EBA00AB12581}"/>
              </a:ext>
            </a:extLst>
          </p:cNvPr>
          <p:cNvSpPr>
            <a:spLocks noGrp="1"/>
          </p:cNvSpPr>
          <p:nvPr>
            <p:ph idx="1"/>
          </p:nvPr>
        </p:nvSpPr>
        <p:spPr>
          <a:xfrm>
            <a:off x="1071453" y="886401"/>
            <a:ext cx="9906000" cy="5158335"/>
          </a:xfrm>
          <a:prstGeom prst="rect">
            <a:avLst/>
          </a:prstGeom>
        </p:spPr>
        <p:txBody>
          <a:bodyPr>
            <a:spAutoFit/>
          </a:bodyPr>
          <a:lstStyle/>
          <a:p>
            <a:r>
              <a:rPr lang="en-US" sz="2800" b="1" dirty="0"/>
              <a:t>HONG KONG - Japan on Wednesday reported a decline in exports for March, providing new details of the impact the natural and nuclear disasters have had on its economy, particularly among manufacturers. </a:t>
            </a:r>
          </a:p>
          <a:p>
            <a:r>
              <a:rPr lang="en-US" sz="2800" b="1" dirty="0"/>
              <a:t>BERLIN — As Europe struggles to reverse a plunge in financial confidence, the world waits for Germany’s chancellor, Angela Merkel, to make a fundamental choice. </a:t>
            </a:r>
          </a:p>
          <a:p>
            <a:r>
              <a:rPr lang="en-US" sz="2800" b="1" dirty="0"/>
              <a:t>Traders have been overwhelmed by the prospects of a global economic slowdown, a euro zone debt problem and other issues. </a:t>
            </a:r>
          </a:p>
        </p:txBody>
      </p:sp>
    </p:spTree>
    <p:extLst>
      <p:ext uri="{BB962C8B-B14F-4D97-AF65-F5344CB8AC3E}">
        <p14:creationId xmlns:p14="http://schemas.microsoft.com/office/powerpoint/2010/main" val="3629370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AA0CA0-AC22-664D-B7CC-752738F21CA3}"/>
              </a:ext>
            </a:extLst>
          </p:cNvPr>
          <p:cNvSpPr>
            <a:spLocks noGrp="1"/>
          </p:cNvSpPr>
          <p:nvPr>
            <p:ph idx="1"/>
          </p:nvPr>
        </p:nvSpPr>
        <p:spPr>
          <a:xfrm>
            <a:off x="1141413" y="724395"/>
            <a:ext cx="9905998" cy="5569527"/>
          </a:xfrm>
        </p:spPr>
        <p:txBody>
          <a:bodyPr>
            <a:normAutofit/>
          </a:bodyPr>
          <a:lstStyle/>
          <a:p>
            <a:r>
              <a:rPr lang="en-US" sz="3200" dirty="0">
                <a:solidFill>
                  <a:srgbClr val="00B050"/>
                </a:solidFill>
              </a:rPr>
              <a:t>'0.307*"</a:t>
            </a:r>
            <a:r>
              <a:rPr lang="en-US" sz="3600" b="1" dirty="0">
                <a:solidFill>
                  <a:srgbClr val="00B050"/>
                </a:solidFill>
              </a:rPr>
              <a:t>trump</a:t>
            </a:r>
            <a:r>
              <a:rPr lang="en-US" sz="3200" dirty="0">
                <a:solidFill>
                  <a:srgbClr val="00B050"/>
                </a:solidFill>
              </a:rPr>
              <a:t>" </a:t>
            </a:r>
            <a:r>
              <a:rPr lang="en-US" sz="3200" dirty="0">
                <a:solidFill>
                  <a:srgbClr val="FF0000"/>
                </a:solidFill>
              </a:rPr>
              <a:t>- 0.224*"</a:t>
            </a:r>
            <a:r>
              <a:rPr lang="en-US" sz="3200" b="1" dirty="0">
                <a:solidFill>
                  <a:srgbClr val="FF0000"/>
                </a:solidFill>
              </a:rPr>
              <a:t>police</a:t>
            </a:r>
            <a:r>
              <a:rPr lang="en-US" sz="3200" dirty="0">
                <a:solidFill>
                  <a:srgbClr val="FF0000"/>
                </a:solidFill>
              </a:rPr>
              <a:t>" </a:t>
            </a:r>
            <a:r>
              <a:rPr lang="en-US" sz="3200" dirty="0">
                <a:solidFill>
                  <a:srgbClr val="00B050"/>
                </a:solidFill>
              </a:rPr>
              <a:t>+ 0.219*"</a:t>
            </a:r>
            <a:r>
              <a:rPr lang="en-US" sz="3200" b="1" dirty="0" err="1">
                <a:solidFill>
                  <a:srgbClr val="00B050"/>
                </a:solidFill>
              </a:rPr>
              <a:t>mr</a:t>
            </a:r>
            <a:r>
              <a:rPr lang="en-US" sz="3200" dirty="0">
                <a:solidFill>
                  <a:srgbClr val="00B050"/>
                </a:solidFill>
              </a:rPr>
              <a:t>" </a:t>
            </a:r>
            <a:r>
              <a:rPr lang="en-US" sz="3200" dirty="0">
                <a:solidFill>
                  <a:srgbClr val="FF0000"/>
                </a:solidFill>
              </a:rPr>
              <a:t>- 0.179*"</a:t>
            </a:r>
            <a:r>
              <a:rPr lang="en-US" sz="3200" b="1" dirty="0">
                <a:solidFill>
                  <a:srgbClr val="FF0000"/>
                </a:solidFill>
              </a:rPr>
              <a:t>said</a:t>
            </a:r>
            <a:r>
              <a:rPr lang="en-US" sz="3200" dirty="0">
                <a:solidFill>
                  <a:srgbClr val="FF0000"/>
                </a:solidFill>
              </a:rPr>
              <a:t>"</a:t>
            </a:r>
            <a:r>
              <a:rPr lang="en-US" sz="3200" dirty="0"/>
              <a:t> </a:t>
            </a:r>
            <a:r>
              <a:rPr lang="en-US" sz="3200" dirty="0">
                <a:solidFill>
                  <a:srgbClr val="00B050"/>
                </a:solidFill>
              </a:rPr>
              <a:t>+ 0.145*"</a:t>
            </a:r>
            <a:r>
              <a:rPr lang="en-US" sz="3200" b="1" dirty="0">
                <a:solidFill>
                  <a:srgbClr val="00B050"/>
                </a:solidFill>
              </a:rPr>
              <a:t>republican</a:t>
            </a:r>
            <a:r>
              <a:rPr lang="en-US" sz="3200" dirty="0">
                <a:solidFill>
                  <a:srgbClr val="00B050"/>
                </a:solidFill>
              </a:rPr>
              <a:t>" </a:t>
            </a:r>
          </a:p>
          <a:p>
            <a:r>
              <a:rPr lang="en-US" sz="3200" dirty="0">
                <a:solidFill>
                  <a:srgbClr val="00B050"/>
                </a:solidFill>
              </a:rPr>
              <a:t>'-0.252*"graduated" </a:t>
            </a:r>
            <a:r>
              <a:rPr lang="en-US" sz="3200" dirty="0">
                <a:solidFill>
                  <a:srgbClr val="FF0000"/>
                </a:solidFill>
              </a:rPr>
              <a:t>- 0.205*"bride" - 0.191*"university"</a:t>
            </a:r>
            <a:r>
              <a:rPr lang="en-US" sz="3200" dirty="0"/>
              <a:t> </a:t>
            </a:r>
            <a:r>
              <a:rPr lang="en-US" sz="3200" dirty="0">
                <a:solidFill>
                  <a:srgbClr val="FF0000"/>
                </a:solidFill>
              </a:rPr>
              <a:t>-0.175*"law"</a:t>
            </a:r>
            <a:r>
              <a:rPr lang="en-US" sz="3200" dirty="0"/>
              <a:t> </a:t>
            </a:r>
            <a:r>
              <a:rPr lang="en-US" sz="3200" dirty="0">
                <a:solidFill>
                  <a:srgbClr val="FF0000"/>
                </a:solidFill>
              </a:rPr>
              <a:t>-0.158*"groom" </a:t>
            </a:r>
          </a:p>
          <a:p>
            <a:r>
              <a:rPr lang="en-US" sz="3200" dirty="0">
                <a:solidFill>
                  <a:srgbClr val="00B050"/>
                </a:solidFill>
              </a:rPr>
              <a:t>'0.301*"</a:t>
            </a:r>
            <a:r>
              <a:rPr lang="en-US" sz="3200" b="1" dirty="0">
                <a:solidFill>
                  <a:srgbClr val="00B050"/>
                </a:solidFill>
              </a:rPr>
              <a:t>police</a:t>
            </a:r>
            <a:r>
              <a:rPr lang="en-US" sz="3200" dirty="0">
                <a:solidFill>
                  <a:srgbClr val="00B050"/>
                </a:solidFill>
              </a:rPr>
              <a:t>" + 0.193*"</a:t>
            </a:r>
            <a:r>
              <a:rPr lang="en-US" sz="3200" b="1" dirty="0">
                <a:solidFill>
                  <a:srgbClr val="00B050"/>
                </a:solidFill>
              </a:rPr>
              <a:t>said</a:t>
            </a:r>
            <a:r>
              <a:rPr lang="en-US" sz="3200" dirty="0">
                <a:solidFill>
                  <a:srgbClr val="00B050"/>
                </a:solidFill>
              </a:rPr>
              <a:t>" </a:t>
            </a:r>
            <a:r>
              <a:rPr lang="en-US" sz="3200" dirty="0">
                <a:solidFill>
                  <a:srgbClr val="FF0000"/>
                </a:solidFill>
              </a:rPr>
              <a:t>- 0.192*"</a:t>
            </a:r>
            <a:r>
              <a:rPr lang="en-US" sz="3200" b="1" dirty="0">
                <a:solidFill>
                  <a:srgbClr val="FF0000"/>
                </a:solidFill>
              </a:rPr>
              <a:t>trump</a:t>
            </a:r>
            <a:r>
              <a:rPr lang="en-US" sz="3200" dirty="0">
                <a:solidFill>
                  <a:srgbClr val="FF0000"/>
                </a:solidFill>
              </a:rPr>
              <a:t>" - 0.179*"china" - 0.140*"graduated"</a:t>
            </a:r>
            <a:r>
              <a:rPr lang="en-US" sz="3200" dirty="0"/>
              <a:t> </a:t>
            </a:r>
            <a:r>
              <a:rPr lang="en-US" sz="3200" dirty="0">
                <a:solidFill>
                  <a:srgbClr val="FF0000"/>
                </a:solidFill>
              </a:rPr>
              <a:t>- 0.138*"</a:t>
            </a:r>
            <a:r>
              <a:rPr lang="en-US" sz="3200" dirty="0" err="1">
                <a:solidFill>
                  <a:srgbClr val="FF0000"/>
                </a:solidFill>
              </a:rPr>
              <a:t>iran</a:t>
            </a:r>
            <a:r>
              <a:rPr lang="en-US" sz="3200" dirty="0">
                <a:solidFill>
                  <a:srgbClr val="FF0000"/>
                </a:solidFill>
              </a:rPr>
              <a:t>"</a:t>
            </a:r>
          </a:p>
          <a:p>
            <a:r>
              <a:rPr lang="en-US" sz="3200" dirty="0">
                <a:solidFill>
                  <a:srgbClr val="00B050"/>
                </a:solidFill>
              </a:rPr>
              <a:t>0.175*"</a:t>
            </a:r>
            <a:r>
              <a:rPr lang="en-US" sz="3200" b="1" dirty="0">
                <a:solidFill>
                  <a:srgbClr val="00B050"/>
                </a:solidFill>
              </a:rPr>
              <a:t>police</a:t>
            </a:r>
            <a:r>
              <a:rPr lang="en-US" sz="3200" dirty="0">
                <a:solidFill>
                  <a:srgbClr val="00B050"/>
                </a:solidFill>
              </a:rPr>
              <a:t>"</a:t>
            </a:r>
            <a:r>
              <a:rPr lang="en-US" sz="3200" dirty="0"/>
              <a:t> </a:t>
            </a:r>
            <a:r>
              <a:rPr lang="en-US" sz="3200" dirty="0">
                <a:solidFill>
                  <a:srgbClr val="FF0000"/>
                </a:solidFill>
              </a:rPr>
              <a:t>-0.148*"</a:t>
            </a:r>
            <a:r>
              <a:rPr lang="en-US" sz="3200" b="1" dirty="0">
                <a:solidFill>
                  <a:srgbClr val="FF0000"/>
                </a:solidFill>
              </a:rPr>
              <a:t>republicans</a:t>
            </a:r>
            <a:r>
              <a:rPr lang="en-US" sz="3200" dirty="0">
                <a:solidFill>
                  <a:srgbClr val="FF0000"/>
                </a:solidFill>
              </a:rPr>
              <a:t>"</a:t>
            </a:r>
            <a:r>
              <a:rPr lang="en-US" sz="3200" dirty="0"/>
              <a:t> </a:t>
            </a:r>
            <a:r>
              <a:rPr lang="en-US" sz="3200" dirty="0">
                <a:solidFill>
                  <a:srgbClr val="FF0000"/>
                </a:solidFill>
              </a:rPr>
              <a:t>-0.139*"health"</a:t>
            </a:r>
            <a:r>
              <a:rPr lang="en-US" sz="3200" dirty="0"/>
              <a:t> </a:t>
            </a:r>
            <a:r>
              <a:rPr lang="en-US" sz="3200" dirty="0">
                <a:solidFill>
                  <a:srgbClr val="FF0000"/>
                </a:solidFill>
              </a:rPr>
              <a:t>-0.131*"</a:t>
            </a:r>
            <a:r>
              <a:rPr lang="en-US" sz="3200" b="1" dirty="0">
                <a:solidFill>
                  <a:srgbClr val="FF0000"/>
                </a:solidFill>
              </a:rPr>
              <a:t>republican</a:t>
            </a:r>
            <a:r>
              <a:rPr lang="en-US" sz="3200" dirty="0">
                <a:solidFill>
                  <a:srgbClr val="FF0000"/>
                </a:solidFill>
              </a:rPr>
              <a:t>" -0.117*"tax"</a:t>
            </a:r>
            <a:endParaRPr lang="en-US" sz="3200" dirty="0"/>
          </a:p>
        </p:txBody>
      </p:sp>
    </p:spTree>
    <p:extLst>
      <p:ext uri="{BB962C8B-B14F-4D97-AF65-F5344CB8AC3E}">
        <p14:creationId xmlns:p14="http://schemas.microsoft.com/office/powerpoint/2010/main" val="4026111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DBBFBD-541D-FB4F-BC72-8479ED87705D}"/>
              </a:ext>
            </a:extLst>
          </p:cNvPr>
          <p:cNvSpPr>
            <a:spLocks noGrp="1"/>
          </p:cNvSpPr>
          <p:nvPr>
            <p:ph idx="1"/>
          </p:nvPr>
        </p:nvSpPr>
        <p:spPr>
          <a:xfrm>
            <a:off x="549564" y="893233"/>
            <a:ext cx="4479636" cy="5232620"/>
          </a:xfrm>
        </p:spPr>
        <p:txBody>
          <a:bodyPr>
            <a:normAutofit/>
          </a:bodyPr>
          <a:lstStyle/>
          <a:p>
            <a:r>
              <a:rPr lang="en-US" sz="3200" dirty="0" err="1"/>
              <a:t>iran</a:t>
            </a:r>
            <a:r>
              <a:rPr lang="en-US" sz="3200" dirty="0"/>
              <a:t>: 16</a:t>
            </a:r>
          </a:p>
          <a:p>
            <a:r>
              <a:rPr lang="en-US" sz="3200" dirty="0"/>
              <a:t>Police: 13</a:t>
            </a:r>
          </a:p>
          <a:p>
            <a:r>
              <a:rPr lang="en-US" sz="3200" dirty="0"/>
              <a:t>Trump: 16</a:t>
            </a:r>
          </a:p>
          <a:p>
            <a:r>
              <a:rPr lang="en-US" sz="3200" dirty="0"/>
              <a:t>Obama: 15</a:t>
            </a:r>
          </a:p>
          <a:p>
            <a:r>
              <a:rPr lang="en-US" sz="3200" dirty="0"/>
              <a:t>Knicks: 9 times</a:t>
            </a:r>
          </a:p>
          <a:p>
            <a:r>
              <a:rPr lang="en-US" sz="3200" dirty="0"/>
              <a:t>Yankees 10 times</a:t>
            </a:r>
          </a:p>
        </p:txBody>
      </p:sp>
      <p:pic>
        <p:nvPicPr>
          <p:cNvPr id="4" name="Picture 3">
            <a:extLst>
              <a:ext uri="{FF2B5EF4-FFF2-40B4-BE49-F238E27FC236}">
                <a16:creationId xmlns:a16="http://schemas.microsoft.com/office/drawing/2014/main" id="{7A2BB1B4-BB86-5B40-99D0-BF4D1EAB30BF}"/>
              </a:ext>
            </a:extLst>
          </p:cNvPr>
          <p:cNvPicPr>
            <a:picLocks noChangeAspect="1"/>
          </p:cNvPicPr>
          <p:nvPr/>
        </p:nvPicPr>
        <p:blipFill rotWithShape="1">
          <a:blip r:embed="rId2"/>
          <a:srcRect l="11606" r="9915"/>
          <a:stretch/>
        </p:blipFill>
        <p:spPr>
          <a:xfrm>
            <a:off x="5503333" y="499533"/>
            <a:ext cx="6299200" cy="6020020"/>
          </a:xfrm>
          <a:prstGeom prst="rect">
            <a:avLst/>
          </a:prstGeom>
        </p:spPr>
      </p:pic>
    </p:spTree>
    <p:extLst>
      <p:ext uri="{BB962C8B-B14F-4D97-AF65-F5344CB8AC3E}">
        <p14:creationId xmlns:p14="http://schemas.microsoft.com/office/powerpoint/2010/main" val="3524563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Mesh</Template>
  <TotalTime>1635</TotalTime>
  <Words>939</Words>
  <Application>Microsoft Macintosh PowerPoint</Application>
  <PresentationFormat>Widescreen</PresentationFormat>
  <Paragraphs>154</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Century Gothic</vt:lpstr>
      <vt:lpstr>Mesh</vt:lpstr>
      <vt:lpstr>New York times and baseball</vt:lpstr>
      <vt:lpstr>Goal</vt:lpstr>
      <vt:lpstr>NYTimes 2011- 2017</vt:lpstr>
      <vt:lpstr>PowerPoint Presentation</vt:lpstr>
      <vt:lpstr>PowerPoint Presentation</vt:lpstr>
      <vt:lpstr>PowerPoint Presentation</vt:lpstr>
      <vt:lpstr>PowerPoint Presentation</vt:lpstr>
      <vt:lpstr>PowerPoint Presentation</vt:lpstr>
      <vt:lpstr>PowerPoint Presentation</vt:lpstr>
      <vt:lpstr>Latent dirichlet Allocation</vt:lpstr>
      <vt:lpstr>PowerPoint Presentation</vt:lpstr>
      <vt:lpstr>PowerPoint Presentation</vt:lpstr>
      <vt:lpstr>PowerPoint Presentation</vt:lpstr>
      <vt:lpstr>PowerPoint Presentation</vt:lpstr>
      <vt:lpstr>Topic Fitting By Year</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Du</dc:creator>
  <cp:lastModifiedBy>Michael Du</cp:lastModifiedBy>
  <cp:revision>39</cp:revision>
  <dcterms:created xsi:type="dcterms:W3CDTF">2018-03-08T18:05:33Z</dcterms:created>
  <dcterms:modified xsi:type="dcterms:W3CDTF">2018-03-09T21:21:26Z</dcterms:modified>
</cp:coreProperties>
</file>